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51" name="Shape 51"/>
          <p:cNvSpPr/>
          <p:nvPr>
            <p:ph type="sldImg"/>
          </p:nvPr>
        </p:nvSpPr>
        <p:spPr>
          <a:xfrm>
            <a:off x="1143000" y="685800"/>
            <a:ext cx="4572000" cy="3429000"/>
          </a:xfrm>
          <a:prstGeom prst="rect">
            <a:avLst/>
          </a:prstGeom>
        </p:spPr>
        <p:txBody>
          <a:bodyPr/>
          <a:lstStyle/>
          <a:p>
            <a:pPr/>
          </a:p>
        </p:txBody>
      </p:sp>
      <p:sp>
        <p:nvSpPr>
          <p:cNvPr id="52" name="Shape 5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a:defRPr sz="5600"/>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solidFill>
                  <a:srgbClr val="800000"/>
                </a:solidFill>
                <a:uFillTx/>
                <a:latin typeface="+mj-lt"/>
                <a:ea typeface="+mj-ea"/>
                <a:cs typeface="+mj-cs"/>
                <a:sym typeface="Helvetica"/>
              </a:defRPr>
            </a:lvl1pPr>
          </a:lstStyle>
          <a:p>
            <a:pPr/>
            <a:r>
              <a:t>Title Text</a:t>
            </a:r>
          </a:p>
        </p:txBody>
      </p:sp>
      <p:sp>
        <p:nvSpPr>
          <p:cNvPr id="44"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6/" TargetMode="External"/><Relationship Id="rId3" Type="http://schemas.openxmlformats.org/officeDocument/2006/relationships/hyperlink" Target="https://github.com/braddelong/public-files/blob/master/econ-210a-lecture-4a.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951107.pdf" TargetMode="External"/><Relationship Id="rId3" Type="http://schemas.openxmlformats.org/officeDocument/2006/relationships/image" Target="../media/image1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123399.pdf" TargetMode="External"/><Relationship Id="rId3" Type="http://schemas.openxmlformats.org/officeDocument/2006/relationships/image" Target="../media/image17.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onlinelibrary.wiley.com/doi/10.1111/j.1468-0289.2010.00532.x/pdf" TargetMode="External"/><Relationship Id="rId3" Type="http://schemas.openxmlformats.org/officeDocument/2006/relationships/hyperlink" Target="http://www.jstor.org/stable/pdfplus/2951107.pdf" TargetMode="External"/><Relationship Id="rId4" Type="http://schemas.openxmlformats.org/officeDocument/2006/relationships/hyperlink" Target="http://www.jstor.org/stable/pdfplus/2123399.p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123399.pdf" TargetMode="External"/><Relationship Id="rId3" Type="http://schemas.openxmlformats.org/officeDocument/2006/relationships/image" Target="../media/image1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nber.org/chapters/c6064" TargetMode="External"/><Relationship Id="rId3" Type="http://schemas.openxmlformats.org/officeDocument/2006/relationships/hyperlink" Target="https://www.nber.org/papers/w7752.pdf" TargetMode="External"/><Relationship Id="rId4" Type="http://schemas.openxmlformats.org/officeDocument/2006/relationships/hyperlink" Target="http://www.jstor.org/stable/pdfplus/10.1086/318605.pdf"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onlinelibrary.wiley.com/doi/10.1111/j.1468-0289.2010.00532.x/pdf"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pdfplus/2951107.pdf" TargetMode="Externa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 name="Econ 210a: Industrial Revolutions (February 12, 2020a)"/>
          <p:cNvSpPr txBox="1"/>
          <p:nvPr>
            <p:ph type="title" idx="4294967295"/>
          </p:nvPr>
        </p:nvSpPr>
        <p:spPr>
          <a:xfrm>
            <a:off x="673100" y="2028825"/>
            <a:ext cx="7772400" cy="1470025"/>
          </a:xfrm>
          <a:prstGeom prst="rect">
            <a:avLst/>
          </a:prstGeom>
        </p:spPr>
        <p:txBody>
          <a:bodyPr>
            <a:normAutofit fontScale="100000" lnSpcReduction="0"/>
          </a:bodyPr>
          <a:lstStyle>
            <a:lvl1pPr>
              <a:defRPr>
                <a:solidFill>
                  <a:srgbClr val="800000"/>
                </a:solidFill>
              </a:defRPr>
            </a:lvl1pPr>
          </a:lstStyle>
          <a:p>
            <a:pPr/>
            <a:r>
              <a:t>Econ 210a: Industrial Revolutions (February 12, 2020a)</a:t>
            </a:r>
          </a:p>
        </p:txBody>
      </p:sp>
      <p:sp>
        <p:nvSpPr>
          <p:cNvPr id="55" name="J. Bradford DeLong…"/>
          <p:cNvSpPr txBox="1"/>
          <p:nvPr>
            <p:ph type="body" sz="half" idx="4294967295"/>
          </p:nvPr>
        </p:nvSpPr>
        <p:spPr>
          <a:xfrm>
            <a:off x="1381397" y="3772767"/>
            <a:ext cx="6400801" cy="2248122"/>
          </a:xfrm>
          <a:prstGeom prst="rect">
            <a:avLst/>
          </a:prstGeom>
        </p:spPr>
        <p:txBody>
          <a:bodyPr>
            <a:normAutofit fontScale="100000" lnSpcReduction="0"/>
          </a:bodyPr>
          <a:lstStyle/>
          <a:p>
            <a:pPr marL="0" indent="0" algn="ctr" defTabSz="342900">
              <a:lnSpc>
                <a:spcPct val="80000"/>
              </a:lnSpc>
              <a:spcBef>
                <a:spcPts val="300"/>
              </a:spcBef>
              <a:buSzTx/>
              <a:buNone/>
              <a:defRPr sz="1200"/>
            </a:pPr>
            <a:r>
              <a:rPr>
                <a:uFill>
                  <a:solidFill>
                    <a:srgbClr val="898989"/>
                  </a:solidFill>
                </a:uFill>
              </a:rPr>
              <a:t>J. Bradford DeLong</a:t>
            </a:r>
            <a:endParaRPr>
              <a:uFill>
                <a:solidFill>
                  <a:srgbClr val="898989"/>
                </a:solidFill>
              </a:uFill>
            </a:endParaRPr>
          </a:p>
          <a:p>
            <a:pPr marL="0" indent="0" algn="ctr" defTabSz="342900">
              <a:lnSpc>
                <a:spcPct val="80000"/>
              </a:lnSpc>
              <a:spcBef>
                <a:spcPts val="300"/>
              </a:spcBef>
              <a:buSzTx/>
              <a:buNone/>
              <a:defRPr sz="1200"/>
            </a:pP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Spring 2019</a:t>
            </a: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Evans 648</a:t>
            </a: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W 1:10-3:00 pm</a:t>
            </a:r>
            <a:endParaRPr>
              <a:uFill>
                <a:solidFill>
                  <a:srgbClr val="898989"/>
                </a:solidFill>
              </a:uFill>
            </a:endParaRPr>
          </a:p>
          <a:p>
            <a:pPr marL="0" indent="0" algn="ctr" defTabSz="342900">
              <a:lnSpc>
                <a:spcPct val="80000"/>
              </a:lnSpc>
              <a:spcBef>
                <a:spcPts val="300"/>
              </a:spcBef>
              <a:buSzTx/>
              <a:buNone/>
              <a:defRPr sz="1200"/>
            </a:pPr>
            <a:endParaRPr>
              <a:uFill>
                <a:solidFill>
                  <a:srgbClr val="898989"/>
                </a:solidFill>
              </a:uFill>
            </a:endParaRPr>
          </a:p>
          <a:p>
            <a:pPr marL="0" indent="0" algn="ctr" defTabSz="342900">
              <a:spcBef>
                <a:spcPts val="500"/>
              </a:spcBef>
              <a:buSzTx/>
              <a:buFontTx/>
              <a:buNone/>
              <a:defRPr sz="1200"/>
            </a:pPr>
            <a:r>
              <a:t>&lt;</a:t>
            </a:r>
            <a:r>
              <a:rPr u="sng">
                <a:solidFill>
                  <a:srgbClr val="0000FF"/>
                </a:solidFill>
                <a:uFill>
                  <a:solidFill>
                    <a:srgbClr val="0000FF"/>
                  </a:solidFill>
                </a:uFill>
                <a:hlinkClick r:id="rId2" invalidUrl="" action="" tgtFrame="" tooltip="" history="1" highlightClick="0" endSnd="0"/>
              </a:rPr>
              <a:t>https://bcourses.berkeley.edu/courses/1487686/</a:t>
            </a:r>
            <a:r>
              <a:t>&gt;</a:t>
            </a:r>
          </a:p>
          <a:p>
            <a:pPr marL="0" indent="0" algn="ctr" defTabSz="342900">
              <a:spcBef>
                <a:spcPts val="500"/>
              </a:spcBef>
              <a:buSzTx/>
              <a:buFontTx/>
              <a:buNone/>
              <a:defRPr sz="1200"/>
            </a:pPr>
            <a:r>
              <a:t>&lt;</a:t>
            </a:r>
            <a:r>
              <a:rPr u="sng">
                <a:solidFill>
                  <a:srgbClr val="0000FF"/>
                </a:solidFill>
                <a:uFill>
                  <a:solidFill>
                    <a:srgbClr val="0000FF"/>
                  </a:solidFill>
                </a:uFill>
                <a:hlinkClick r:id="rId3" invalidUrl="" action="" tgtFrame="" tooltip="" history="1" highlightClick="0" endSnd="0"/>
              </a:rPr>
              <a:t>https://github.com/braddelong/public-files/blob/master/econ-210a-lecture-4a.pptx</a:t>
            </a:r>
            <a:r>
              <a:t>&gt;</a:t>
            </a:r>
          </a:p>
          <a:p>
            <a:pPr marL="0" indent="0" algn="ctr" defTabSz="342900">
              <a:spcBef>
                <a:spcPts val="500"/>
              </a:spcBef>
              <a:buSzTx/>
              <a:buFontTx/>
              <a:buNone/>
              <a:defRPr sz="1200"/>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sp>
        <p:nvSpPr>
          <p:cNvPr id="96" name="Peter Temin.  1997, “Two Views of the British Industrial Revolution,”  Journal of Economic History 57 (March), pp.63–82.  www.jstor.org/stable/pdfplus/2951107.pdf"/>
          <p:cNvSpPr txBox="1"/>
          <p:nvPr>
            <p:ph type="body" idx="4294967295"/>
          </p:nvPr>
        </p:nvSpPr>
        <p:spPr>
          <a:xfrm>
            <a:off x="457200" y="1600200"/>
            <a:ext cx="8229600" cy="4655195"/>
          </a:xfrm>
          <a:prstGeom prst="rect">
            <a:avLst/>
          </a:prstGeom>
        </p:spPr>
        <p:txBody>
          <a:bodyPr>
            <a:normAutofit fontScale="100000" lnSpcReduction="0"/>
          </a:bodyPr>
          <a:lstStyle/>
          <a:p>
            <a:pPr marL="0" indent="0">
              <a:buSzTx/>
              <a:buFontTx/>
              <a:buNone/>
              <a:defRPr sz="1800"/>
            </a:pPr>
            <a:r>
              <a:t>Peter Temin.  1997, “Two Views of the British Industrial Revolution,”  Journal of Economic History 57 (March), pp.63–82.  </a:t>
            </a:r>
            <a:r>
              <a:rPr u="sng">
                <a:solidFill>
                  <a:srgbClr val="0000FF"/>
                </a:solidFill>
                <a:uFill>
                  <a:solidFill>
                    <a:srgbClr val="0000FF"/>
                  </a:solidFill>
                </a:uFill>
                <a:hlinkClick r:id="rId2" invalidUrl="" action="" tgtFrame="" tooltip="" history="1" highlightClick="0" endSnd="0"/>
              </a:rPr>
              <a:t>www.jstor.org/stable/pdfplus/2951107.pdf</a:t>
            </a:r>
            <a:r>
              <a:t> </a:t>
            </a:r>
          </a:p>
        </p:txBody>
      </p:sp>
      <p:pic>
        <p:nvPicPr>
          <p:cNvPr id="97" name="Exports.png" descr="Exports.png"/>
          <p:cNvPicPr>
            <a:picLocks noChangeAspect="0"/>
          </p:cNvPicPr>
          <p:nvPr/>
        </p:nvPicPr>
        <p:blipFill>
          <a:blip r:embed="rId3">
            <a:extLst/>
          </a:blip>
          <a:stretch>
            <a:fillRect/>
          </a:stretch>
        </p:blipFill>
        <p:spPr>
          <a:xfrm>
            <a:off x="457200" y="2262579"/>
            <a:ext cx="8229600" cy="3992817"/>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sp>
        <p:nvSpPr>
          <p:cNvPr id="100" name="“There was, as noted for exports in Table 4, little variation in the composition of British imports over the first half of the nineteenth century….…"/>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“There was, as noted for exports in Table 4, little variation in the composition of British imports over the first half of the nineteenth century…. </a:t>
            </a:r>
          </a:p>
          <a:p>
            <a:pPr marL="342899" indent="-342899">
              <a:defRPr sz="1800"/>
            </a:pPr>
            <a:r>
              <a:t>“Britain maintained a clear comparative advantage in a wide variety of manufacturing industries throughout the first half of the nineteenth century. They held their own in the face of the spectacular growth of cotton-textile exports during those years. There is no hint that these other commodities were being pushed off the list of exports by the growth of cotton exports…. </a:t>
            </a:r>
          </a:p>
          <a:p>
            <a:pPr marL="342899" indent="-342899">
              <a:defRPr sz="1800"/>
            </a:pPr>
            <a:r>
              <a:t>“There is an exception that proves the rule… watches and clocks. As Landes noted in his book on that industry, the English clockmakers and watchmakers were falling behind their continental competitors in the nineteenth century. Productivity stagnated in this industry, and it had become an import industry by midcentury. </a:t>
            </a:r>
          </a:p>
          <a:p>
            <a:pPr marL="342899" indent="-342899">
              <a:defRPr sz="1800"/>
            </a:pPr>
            <a:r>
              <a:t>“The export of most other manufactures, however, was continuing merrily along. The lesson of the constant rank order of these exports is that the various industries were keeping pace with each other…”</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sp>
        <p:nvSpPr>
          <p:cNvPr id="103" name="Temin seeks to investigate whether the “narrow front“ coal and steam and textiles and iron interpretation of the British Industrial Revolution fits the historical facts better or worse than the “broad front“ innovative society and economy interpretation.…"/>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Temin seeks to investigate whether the “narrow front“ coal and steam and textiles and iron interpretation of the British Industrial Revolution fits the historical facts better or worse than the “broad front“ innovative society and economy interpretation.</a:t>
            </a:r>
          </a:p>
          <a:p>
            <a:pPr marL="342899" indent="-342899">
              <a:defRPr sz="1800"/>
            </a:pPr>
            <a:r>
              <a:t>Temin aims to use the Ricardian theory of trade and revealed comparative advantage To shed insights into changes in industry-level productivity over the course of the Industrial Revolution.</a:t>
            </a:r>
          </a:p>
          <a:p>
            <a:pPr marL="342899" indent="-342899">
              <a:defRPr sz="1800"/>
            </a:pPr>
            <a:r>
              <a:t>He finds essentially no change in the set of commodities that Britain exports and imports across the Industrial Revolution.</a:t>
            </a:r>
          </a:p>
          <a:p>
            <a:pPr marL="342899" indent="-342899">
              <a:defRPr sz="1800"/>
            </a:pPr>
            <a:r>
              <a:t>He claims that this decisively answers the question in favor of the “broad front” interpretation.</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sp>
        <p:nvSpPr>
          <p:cNvPr id="106" name="Why might he be wrong?"/>
          <p:cNvSpPr txBox="1"/>
          <p:nvPr>
            <p:ph type="body" idx="4294967295"/>
          </p:nvPr>
        </p:nvSpPr>
        <p:spPr>
          <a:xfrm>
            <a:off x="457200" y="1600200"/>
            <a:ext cx="8229600" cy="4655195"/>
          </a:xfrm>
          <a:prstGeom prst="rect">
            <a:avLst/>
          </a:prstGeom>
        </p:spPr>
        <p:txBody>
          <a:bodyPr>
            <a:normAutofit fontScale="100000" lnSpcReduction="0"/>
          </a:bodyPr>
          <a:lstStyle>
            <a:lvl1pPr marL="342899" indent="-342899">
              <a:defRPr sz="1800"/>
            </a:lvl1pPr>
          </a:lstStyle>
          <a:p>
            <a:pPr/>
            <a:r>
              <a:t>Why might he be wrong?</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sp>
        <p:nvSpPr>
          <p:cNvPr id="109" name="Why might he be wrong?…"/>
          <p:cNvSpPr txBox="1"/>
          <p:nvPr>
            <p:ph type="body" idx="4294967295"/>
          </p:nvPr>
        </p:nvSpPr>
        <p:spPr>
          <a:xfrm>
            <a:off x="457200" y="1600200"/>
            <a:ext cx="8229600" cy="4655195"/>
          </a:xfrm>
          <a:prstGeom prst="rect">
            <a:avLst/>
          </a:prstGeom>
        </p:spPr>
        <p:txBody>
          <a:bodyPr>
            <a:normAutofit fontScale="100000" lnSpcReduction="0"/>
          </a:bodyPr>
          <a:lstStyle/>
          <a:p>
            <a:pPr marL="342899" indent="-342899">
              <a:defRPr sz="1800"/>
            </a:pPr>
            <a:r>
              <a:t>Why might he be wrong?</a:t>
            </a:r>
          </a:p>
          <a:p>
            <a:pPr lvl="1" marL="800099" indent="-342899">
              <a:buChar char="•"/>
              <a:defRPr sz="1800"/>
            </a:pPr>
            <a:r>
              <a:t> Capital outflows…</a:t>
            </a:r>
          </a:p>
          <a:p>
            <a:pPr lvl="1" marL="800099" indent="-342899">
              <a:buChar char="•"/>
              <a:defRPr sz="1800"/>
            </a:pPr>
            <a:r>
              <a:t>Improvements abroad in agriculture etc.</a:t>
            </a:r>
          </a:p>
          <a:p>
            <a:pPr lvl="1" marL="800099" indent="-342899">
              <a:buChar char="•"/>
              <a:defRPr sz="1800"/>
            </a:pPr>
            <a:r>
              <a:t>Changes in relative prices…</a:t>
            </a:r>
          </a:p>
          <a:p>
            <a:pPr lvl="2" marL="1257299" indent="-342899">
              <a:defRPr sz="1800"/>
            </a:pPr>
            <a:r>
              <a:t>Especially cotton...</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pic>
        <p:nvPicPr>
          <p:cNvPr id="112" name="Image" descr="Image"/>
          <p:cNvPicPr>
            <a:picLocks noChangeAspect="1"/>
          </p:cNvPicPr>
          <p:nvPr/>
        </p:nvPicPr>
        <p:blipFill>
          <a:blip r:embed="rId2">
            <a:extLst/>
          </a:blip>
          <a:stretch>
            <a:fillRect/>
          </a:stretch>
        </p:blipFill>
        <p:spPr>
          <a:xfrm>
            <a:off x="457200" y="1508125"/>
            <a:ext cx="4738323" cy="5082360"/>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pic>
        <p:nvPicPr>
          <p:cNvPr id="115" name="Image" descr="Image"/>
          <p:cNvPicPr>
            <a:picLocks noChangeAspect="1"/>
          </p:cNvPicPr>
          <p:nvPr/>
        </p:nvPicPr>
        <p:blipFill>
          <a:blip r:embed="rId2">
            <a:extLst/>
          </a:blip>
          <a:stretch>
            <a:fillRect/>
          </a:stretch>
        </p:blipFill>
        <p:spPr>
          <a:xfrm>
            <a:off x="354736" y="1508125"/>
            <a:ext cx="4095963" cy="4824905"/>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Two Views of the British Industrial Revolution"/>
          <p:cNvSpPr txBox="1"/>
          <p:nvPr>
            <p:ph type="title" idx="4294967295"/>
          </p:nvPr>
        </p:nvSpPr>
        <p:spPr>
          <a:xfrm>
            <a:off x="457200" y="-1"/>
            <a:ext cx="8229600" cy="1508126"/>
          </a:xfrm>
          <a:prstGeom prst="rect">
            <a:avLst/>
          </a:prstGeom>
        </p:spPr>
        <p:txBody>
          <a:bodyPr>
            <a:normAutofit fontScale="100000" lnSpcReduction="0"/>
          </a:bodyPr>
          <a:lstStyle>
            <a:lvl1pPr defTabSz="352043">
              <a:defRPr sz="4619"/>
            </a:lvl1pPr>
          </a:lstStyle>
          <a:p>
            <a:pPr/>
            <a:r>
              <a:t>Two Views of the British Industrial Revolution</a:t>
            </a:r>
          </a:p>
        </p:txBody>
      </p:sp>
      <p:pic>
        <p:nvPicPr>
          <p:cNvPr id="118" name="Image" descr="Image"/>
          <p:cNvPicPr>
            <a:picLocks noChangeAspect="1"/>
          </p:cNvPicPr>
          <p:nvPr/>
        </p:nvPicPr>
        <p:blipFill>
          <a:blip r:embed="rId2">
            <a:extLst/>
          </a:blip>
          <a:stretch>
            <a:fillRect/>
          </a:stretch>
        </p:blipFill>
        <p:spPr>
          <a:xfrm>
            <a:off x="1630285" y="1508125"/>
            <a:ext cx="5823876" cy="5253641"/>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Questions About Temin"/>
          <p:cNvSpPr txBox="1"/>
          <p:nvPr>
            <p:ph type="title" idx="4294967295"/>
          </p:nvPr>
        </p:nvSpPr>
        <p:spPr>
          <a:xfrm>
            <a:off x="279990" y="-1"/>
            <a:ext cx="8571576" cy="1054360"/>
          </a:xfrm>
          <a:prstGeom prst="rect">
            <a:avLst/>
          </a:prstGeom>
        </p:spPr>
        <p:txBody>
          <a:bodyPr>
            <a:normAutofit fontScale="100000" lnSpcReduction="0"/>
          </a:bodyPr>
          <a:lstStyle>
            <a:lvl1pPr defTabSz="411479">
              <a:defRPr sz="6210"/>
            </a:lvl1pPr>
          </a:lstStyle>
          <a:p>
            <a:pPr/>
            <a:r>
              <a:t>Questions About Temin</a:t>
            </a:r>
          </a:p>
        </p:txBody>
      </p:sp>
      <p:sp>
        <p:nvSpPr>
          <p:cNvPr id="121" name="Does this paper survive the “price of textiles” critique?…"/>
          <p:cNvSpPr txBox="1"/>
          <p:nvPr>
            <p:ph type="body" sz="half" idx="4294967295"/>
          </p:nvPr>
        </p:nvSpPr>
        <p:spPr>
          <a:xfrm>
            <a:off x="279990" y="1054358"/>
            <a:ext cx="8571576" cy="1999582"/>
          </a:xfrm>
          <a:prstGeom prst="rect">
            <a:avLst/>
          </a:prstGeom>
        </p:spPr>
        <p:txBody>
          <a:bodyPr>
            <a:normAutofit fontScale="100000" lnSpcReduction="0"/>
          </a:bodyPr>
          <a:lstStyle/>
          <a:p>
            <a:pPr marL="267368" indent="-267368">
              <a:spcBef>
                <a:spcPts val="1200"/>
              </a:spcBef>
              <a:buFontTx/>
              <a:buAutoNum type="arabicPeriod" startAt="1"/>
              <a:defRPr sz="2000"/>
            </a:pPr>
            <a:r>
              <a:t>Does this paper survive the “price of textiles” critique?</a:t>
            </a:r>
          </a:p>
          <a:p>
            <a:pPr marL="267368" indent="-267368">
              <a:spcBef>
                <a:spcPts val="1200"/>
              </a:spcBef>
              <a:buFontTx/>
              <a:buAutoNum type="arabicPeriod" startAt="1"/>
              <a:defRPr sz="2000"/>
            </a:pPr>
            <a:r>
              <a:t>Does this paper cause big problems for Allen?</a:t>
            </a:r>
          </a:p>
          <a:p>
            <a:pPr marL="267368" indent="-267368">
              <a:spcBef>
                <a:spcPts val="1200"/>
              </a:spcBef>
              <a:buFontTx/>
              <a:buAutoNum type="arabicPeriod" startAt="1"/>
              <a:defRPr sz="2000"/>
            </a:pPr>
            <a:r>
              <a:t>What was going on before 1800 if Allen is right?</a:t>
            </a:r>
          </a:p>
          <a:p>
            <a:pPr marL="267368" indent="-267368">
              <a:spcBef>
                <a:spcPts val="1200"/>
              </a:spcBef>
              <a:buFontTx/>
              <a:buAutoNum type="arabicPeriod" startAt="1"/>
              <a:defRPr sz="2000"/>
            </a:pPr>
            <a:r>
              <a:t>Why the timing of the acceleration if Allen is wrong?</a:t>
            </a:r>
          </a:p>
        </p:txBody>
      </p:sp>
      <p:pic>
        <p:nvPicPr>
          <p:cNvPr id="122" name="Image" descr="Image"/>
          <p:cNvPicPr>
            <a:picLocks noChangeAspect="1"/>
          </p:cNvPicPr>
          <p:nvPr/>
        </p:nvPicPr>
        <p:blipFill>
          <a:blip r:embed="rId2">
            <a:extLst/>
          </a:blip>
          <a:stretch>
            <a:fillRect/>
          </a:stretch>
        </p:blipFill>
        <p:spPr>
          <a:xfrm>
            <a:off x="1638274" y="3200862"/>
            <a:ext cx="5406432" cy="4493787"/>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Reading Nicholas and Steckel"/>
          <p:cNvSpPr txBox="1"/>
          <p:nvPr>
            <p:ph type="title" idx="4294967295"/>
          </p:nvPr>
        </p:nvSpPr>
        <p:spPr>
          <a:xfrm>
            <a:off x="277663" y="-1"/>
            <a:ext cx="8572501" cy="1270001"/>
          </a:xfrm>
          <a:prstGeom prst="rect">
            <a:avLst/>
          </a:prstGeom>
        </p:spPr>
        <p:txBody>
          <a:bodyPr>
            <a:normAutofit fontScale="100000" lnSpcReduction="0"/>
          </a:bodyPr>
          <a:lstStyle>
            <a:lvl1pPr defTabSz="269747">
              <a:defRPr sz="4660">
                <a:solidFill>
                  <a:srgbClr val="800000"/>
                </a:solidFill>
              </a:defRPr>
            </a:lvl1pPr>
          </a:lstStyle>
          <a:p>
            <a:pPr/>
            <a:r>
              <a:t>Reading Nicholas and Steckel</a:t>
            </a:r>
          </a:p>
        </p:txBody>
      </p:sp>
      <p:sp>
        <p:nvSpPr>
          <p:cNvPr id="125" name="Stephen Nicholas and Richard H. Steckel (1991): Heights and Living Standards of English Workers during the Early Years of Industrialization, 1770–1815 &lt;http://www.jstor.org/stable/pdfplus/2123399.pdf&gt;:"/>
          <p:cNvSpPr txBox="1"/>
          <p:nvPr>
            <p:ph type="body" sz="quarter" idx="4294967295"/>
          </p:nvPr>
        </p:nvSpPr>
        <p:spPr>
          <a:xfrm>
            <a:off x="277663" y="1270000"/>
            <a:ext cx="8572501" cy="1270000"/>
          </a:xfrm>
          <a:prstGeom prst="rect">
            <a:avLst/>
          </a:prstGeom>
        </p:spPr>
        <p:txBody>
          <a:bodyPr>
            <a:normAutofit fontScale="100000" lnSpcReduction="0"/>
          </a:bodyPr>
          <a:lstStyle/>
          <a:p>
            <a:pPr marL="0" indent="0" defTabSz="393192">
              <a:spcBef>
                <a:spcPts val="600"/>
              </a:spcBef>
              <a:buSzTx/>
              <a:buFontTx/>
              <a:buNone/>
              <a:defRPr b="1" sz="2236"/>
            </a:pPr>
            <a:r>
              <a:t>Stephen Nicholas and Richard H. Steckel (1991): Heights and Living Standards of English Workers during the Early Years of Industrialization, 1770–1815 &lt;</a:t>
            </a:r>
            <a:r>
              <a:rPr u="sng">
                <a:solidFill>
                  <a:srgbClr val="0000FF"/>
                </a:solidFill>
                <a:uFill>
                  <a:solidFill>
                    <a:srgbClr val="0000FF"/>
                  </a:solidFill>
                </a:uFill>
                <a:hlinkClick r:id="rId2" invalidUrl="" action="" tgtFrame="" tooltip="" history="1" highlightClick="0" endSnd="0"/>
              </a:rPr>
              <a:t>http://www.jstor.org/stable/pdfplus/2123399.pdf</a:t>
            </a:r>
            <a:r>
              <a:t>&gt;:</a:t>
            </a:r>
          </a:p>
        </p:txBody>
      </p:sp>
      <p:pic>
        <p:nvPicPr>
          <p:cNvPr id="126" name="Image" descr="Image"/>
          <p:cNvPicPr>
            <a:picLocks noChangeAspect="1"/>
          </p:cNvPicPr>
          <p:nvPr/>
        </p:nvPicPr>
        <p:blipFill>
          <a:blip r:embed="rId3">
            <a:extLst/>
          </a:blip>
          <a:stretch>
            <a:fillRect/>
          </a:stretch>
        </p:blipFill>
        <p:spPr>
          <a:xfrm>
            <a:off x="277663" y="2669715"/>
            <a:ext cx="8690950" cy="2554725"/>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 name="Industrial Revolutions: Readings for February 12…"/>
          <p:cNvSpPr txBox="1"/>
          <p:nvPr>
            <p:ph type="title" idx="4294967295"/>
          </p:nvPr>
        </p:nvSpPr>
        <p:spPr>
          <a:xfrm>
            <a:off x="457200" y="0"/>
            <a:ext cx="8229600" cy="1508126"/>
          </a:xfrm>
          <a:prstGeom prst="rect">
            <a:avLst/>
          </a:prstGeom>
        </p:spPr>
        <p:txBody>
          <a:bodyPr>
            <a:normAutofit fontScale="100000" lnSpcReduction="0"/>
          </a:bodyPr>
          <a:lstStyle>
            <a:lvl1pPr defTabSz="265175">
              <a:defRPr sz="4640">
                <a:solidFill>
                  <a:srgbClr val="800000"/>
                </a:solidFill>
              </a:defRPr>
            </a:lvl1pPr>
          </a:lstStyle>
          <a:p>
            <a:pPr/>
            <a:r>
              <a:t>Industrial Revolutions: Readings for February 12…</a:t>
            </a:r>
          </a:p>
        </p:txBody>
      </p:sp>
      <p:sp>
        <p:nvSpPr>
          <p:cNvPr id="58" name="Robert C. Allen (2011): Why the Industrial Revolution Was British: Commerce, Induced Invention and the Scientific Revolution &lt;http://onlinelibrary.wiley.com/doi/10.1111/j.1468-0289.2010.00532.x/pdf&gt;…"/>
          <p:cNvSpPr txBox="1"/>
          <p:nvPr>
            <p:ph type="body" idx="4294967295"/>
          </p:nvPr>
        </p:nvSpPr>
        <p:spPr>
          <a:xfrm>
            <a:off x="457200" y="1508125"/>
            <a:ext cx="8229600" cy="5090682"/>
          </a:xfrm>
          <a:prstGeom prst="rect">
            <a:avLst/>
          </a:prstGeom>
        </p:spPr>
        <p:txBody>
          <a:bodyPr>
            <a:normAutofit fontScale="100000" lnSpcReduction="0"/>
          </a:bodyPr>
          <a:lstStyle/>
          <a:p>
            <a:pPr marL="0" indent="0" defTabSz="374904">
              <a:spcBef>
                <a:spcPts val="600"/>
              </a:spcBef>
              <a:buSzTx/>
              <a:buFontTx/>
              <a:buNone/>
              <a:defRPr sz="2132"/>
            </a:pPr>
            <a:r>
              <a:t>Robert C. Allen (2011): Why the Industrial Revolution Was British: Commerce, Induced Invention and the Scientific Revolution &lt;</a:t>
            </a:r>
            <a:r>
              <a:rPr u="sng">
                <a:solidFill>
                  <a:srgbClr val="0000FF"/>
                </a:solidFill>
                <a:uFill>
                  <a:solidFill>
                    <a:srgbClr val="0000FF"/>
                  </a:solidFill>
                </a:uFill>
                <a:hlinkClick r:id="rId2" invalidUrl="" action="" tgtFrame="" tooltip="" history="1" highlightClick="0" endSnd="0"/>
              </a:rPr>
              <a:t>http://onlinelibrary.wiley.com/doi/10.1111/j.1468-0289.2010.00532.x/pdf</a:t>
            </a:r>
            <a:r>
              <a:t>&gt;</a:t>
            </a:r>
          </a:p>
          <a:p>
            <a:pPr marL="0" indent="0" defTabSz="374904">
              <a:spcBef>
                <a:spcPts val="600"/>
              </a:spcBef>
              <a:buSzTx/>
              <a:buFontTx/>
              <a:buNone/>
              <a:defRPr sz="2132"/>
            </a:pPr>
          </a:p>
          <a:p>
            <a:pPr marL="0" indent="0" defTabSz="374904">
              <a:spcBef>
                <a:spcPts val="600"/>
              </a:spcBef>
              <a:buSzTx/>
              <a:buFontTx/>
              <a:buNone/>
              <a:defRPr sz="2132"/>
            </a:pPr>
            <a:r>
              <a:t>Peter Temin (1997): Two Views of the British Industrial Revolution &lt;</a:t>
            </a:r>
            <a:r>
              <a:rPr u="sng">
                <a:solidFill>
                  <a:srgbClr val="0000FF"/>
                </a:solidFill>
                <a:uFill>
                  <a:solidFill>
                    <a:srgbClr val="0000FF"/>
                  </a:solidFill>
                </a:uFill>
                <a:hlinkClick r:id="rId3" invalidUrl="" action="" tgtFrame="" tooltip="" history="1" highlightClick="0" endSnd="0"/>
              </a:rPr>
              <a:t>http://www.jstor.org/stable/pdfplus/2951107.pdf</a:t>
            </a:r>
            <a:r>
              <a:t>&gt; </a:t>
            </a:r>
          </a:p>
          <a:p>
            <a:pPr marL="0" indent="0" defTabSz="374904">
              <a:spcBef>
                <a:spcPts val="600"/>
              </a:spcBef>
              <a:buSzTx/>
              <a:buFontTx/>
              <a:buNone/>
              <a:defRPr sz="2132"/>
            </a:pPr>
          </a:p>
          <a:p>
            <a:pPr marL="0" indent="0" defTabSz="374904">
              <a:spcBef>
                <a:spcPts val="600"/>
              </a:spcBef>
              <a:buSzTx/>
              <a:buFontTx/>
              <a:buNone/>
              <a:defRPr sz="2132"/>
            </a:pPr>
            <a:r>
              <a:t>Stephen Nicholas and Richard H. Steckel (1991): Heights and Living Standards of English Workers during the Early Years of Industrialization, 1770–1815 &lt;</a:t>
            </a:r>
            <a:r>
              <a:rPr u="sng">
                <a:solidFill>
                  <a:srgbClr val="0000FF"/>
                </a:solidFill>
                <a:uFill>
                  <a:solidFill>
                    <a:srgbClr val="0000FF"/>
                  </a:solidFill>
                </a:uFill>
                <a:hlinkClick r:id="rId4" invalidUrl="" action="" tgtFrame="" tooltip="" history="1" highlightClick="0" endSnd="0"/>
              </a:rPr>
              <a:t>http://www.jstor.org/stable/pdfplus/2123399.pdf</a:t>
            </a:r>
            <a:r>
              <a:t>&gt;</a:t>
            </a:r>
          </a:p>
          <a:p>
            <a:pPr marL="0" indent="0" defTabSz="374904">
              <a:spcBef>
                <a:spcPts val="600"/>
              </a:spcBef>
              <a:buSzTx/>
              <a:buFontTx/>
              <a:buNone/>
              <a:defRPr sz="2132"/>
            </a:pPr>
          </a:p>
          <a:p>
            <a:pPr marL="0" indent="0" defTabSz="374904">
              <a:spcBef>
                <a:spcPts val="600"/>
              </a:spcBef>
              <a:buSzTx/>
              <a:buFontTx/>
              <a:buNone/>
              <a:defRPr sz="2132"/>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Heights and Living Standards of English Workers during the Early Years of Industrialization, 1770–1815"/>
          <p:cNvSpPr txBox="1"/>
          <p:nvPr>
            <p:ph type="title" idx="4294967295"/>
          </p:nvPr>
        </p:nvSpPr>
        <p:spPr>
          <a:xfrm>
            <a:off x="457200" y="-1"/>
            <a:ext cx="8229600" cy="1508126"/>
          </a:xfrm>
          <a:prstGeom prst="rect">
            <a:avLst/>
          </a:prstGeom>
        </p:spPr>
        <p:txBody>
          <a:bodyPr>
            <a:normAutofit fontScale="100000" lnSpcReduction="0"/>
          </a:bodyPr>
          <a:lstStyle>
            <a:lvl1pPr defTabSz="233172">
              <a:defRPr sz="3059"/>
            </a:lvl1pPr>
          </a:lstStyle>
          <a:p>
            <a:pPr/>
            <a:r>
              <a:t>Heights and Living Standards of English Workers during the Early Years of Industrialization, 1770–1815</a:t>
            </a:r>
          </a:p>
        </p:txBody>
      </p:sp>
      <p:sp>
        <p:nvSpPr>
          <p:cNvPr id="129" name="Stephen Nicholas and Richard H. Steckel (1991), “Heights and Living Standards of English Workers during the Early Years of Industrialization, 1770–1815,” Journal of Economic History 51 (December), pp.937–957.  www.jstor.org/stable/pdfplus/2123399.pdf"/>
          <p:cNvSpPr txBox="1"/>
          <p:nvPr>
            <p:ph type="body" idx="4294967295"/>
          </p:nvPr>
        </p:nvSpPr>
        <p:spPr>
          <a:xfrm>
            <a:off x="457200" y="1600200"/>
            <a:ext cx="8229600" cy="4655195"/>
          </a:xfrm>
          <a:prstGeom prst="rect">
            <a:avLst/>
          </a:prstGeom>
        </p:spPr>
        <p:txBody>
          <a:bodyPr>
            <a:normAutofit fontScale="100000" lnSpcReduction="0"/>
          </a:bodyPr>
          <a:lstStyle/>
          <a:p>
            <a:pPr marL="0" indent="0">
              <a:buSzTx/>
              <a:buFontTx/>
              <a:buNone/>
              <a:defRPr sz="1800"/>
            </a:pPr>
            <a:r>
              <a:t>Stephen Nicholas and Richard H. Steckel (1991), “Heights and Living Standards of English Workers during the Early Years of Industrialization, 1770–1815,” Journal of Economic History 51 (December), pp.937–957.  </a:t>
            </a:r>
            <a:r>
              <a:rPr u="sng">
                <a:solidFill>
                  <a:srgbClr val="0000FF"/>
                </a:solidFill>
                <a:uFill>
                  <a:solidFill>
                    <a:srgbClr val="0000FF"/>
                  </a:solidFill>
                </a:uFill>
                <a:hlinkClick r:id="rId2" invalidUrl="" action="" tgtFrame="" tooltip="" history="1" highlightClick="0" endSnd="0"/>
              </a:rPr>
              <a:t>www.jstor.org/stable/pdfplus/2123399.pdf</a:t>
            </a:r>
            <a:r>
              <a:t>  </a:t>
            </a:r>
          </a:p>
        </p:txBody>
      </p:sp>
      <p:pic>
        <p:nvPicPr>
          <p:cNvPr id="130" name="Heights.png" descr="Heights.png"/>
          <p:cNvPicPr>
            <a:picLocks noChangeAspect="0"/>
          </p:cNvPicPr>
          <p:nvPr/>
        </p:nvPicPr>
        <p:blipFill>
          <a:blip r:embed="rId3">
            <a:extLst/>
          </a:blip>
          <a:stretch>
            <a:fillRect/>
          </a:stretch>
        </p:blipFill>
        <p:spPr>
          <a:xfrm>
            <a:off x="457200" y="2854258"/>
            <a:ext cx="8229600" cy="3401138"/>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Five-Year Moving Averages"/>
          <p:cNvSpPr txBox="1"/>
          <p:nvPr>
            <p:ph type="title" idx="4294967295"/>
          </p:nvPr>
        </p:nvSpPr>
        <p:spPr>
          <a:xfrm>
            <a:off x="457200" y="-1"/>
            <a:ext cx="8229600" cy="1508126"/>
          </a:xfrm>
          <a:prstGeom prst="rect">
            <a:avLst/>
          </a:prstGeom>
        </p:spPr>
        <p:txBody>
          <a:bodyPr>
            <a:normAutofit fontScale="100000" lnSpcReduction="0"/>
          </a:bodyPr>
          <a:lstStyle>
            <a:lvl1pPr defTabSz="438911">
              <a:defRPr sz="5760"/>
            </a:lvl1pPr>
          </a:lstStyle>
          <a:p>
            <a:pPr/>
            <a:r>
              <a:t>Five-Year Moving Averages</a:t>
            </a:r>
          </a:p>
        </p:txBody>
      </p:sp>
      <p:sp>
        <p:nvSpPr>
          <p:cNvPr id="133" name="The"/>
          <p:cNvSpPr txBox="1"/>
          <p:nvPr>
            <p:ph type="body" idx="4294967295"/>
          </p:nvPr>
        </p:nvSpPr>
        <p:spPr>
          <a:xfrm>
            <a:off x="457200" y="1600200"/>
            <a:ext cx="8229600" cy="4655195"/>
          </a:xfrm>
          <a:prstGeom prst="rect">
            <a:avLst/>
          </a:prstGeom>
        </p:spPr>
        <p:txBody>
          <a:bodyPr>
            <a:normAutofit fontScale="100000" lnSpcReduction="0"/>
          </a:bodyPr>
          <a:lstStyle>
            <a:lvl1pPr marL="342899" indent="-342899">
              <a:defRPr sz="1800"/>
            </a:lvl1pPr>
          </a:lstStyle>
          <a:p>
            <a:pPr/>
            <a:r>
              <a:t>The</a:t>
            </a:r>
          </a:p>
        </p:txBody>
      </p:sp>
      <p:pic>
        <p:nvPicPr>
          <p:cNvPr id="134" name="5-Year_MA.png" descr="5-Year_MA.png"/>
          <p:cNvPicPr>
            <a:picLocks noChangeAspect="0"/>
          </p:cNvPicPr>
          <p:nvPr/>
        </p:nvPicPr>
        <p:blipFill>
          <a:blip r:embed="rId2">
            <a:extLst/>
          </a:blip>
          <a:stretch>
            <a:fillRect/>
          </a:stretch>
        </p:blipFill>
        <p:spPr>
          <a:xfrm>
            <a:off x="457200" y="1508125"/>
            <a:ext cx="8229600" cy="4896168"/>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Growth Curves"/>
          <p:cNvSpPr txBox="1"/>
          <p:nvPr>
            <p:ph type="title" idx="4294967295"/>
          </p:nvPr>
        </p:nvSpPr>
        <p:spPr>
          <a:xfrm>
            <a:off x="457200" y="-1"/>
            <a:ext cx="8229600" cy="1508126"/>
          </a:xfrm>
          <a:prstGeom prst="rect">
            <a:avLst/>
          </a:prstGeom>
        </p:spPr>
        <p:txBody>
          <a:bodyPr>
            <a:normAutofit fontScale="100000" lnSpcReduction="0"/>
          </a:bodyPr>
          <a:lstStyle>
            <a:lvl1pPr>
              <a:defRPr sz="6000"/>
            </a:lvl1pPr>
          </a:lstStyle>
          <a:p>
            <a:pPr/>
            <a:r>
              <a:t>Growth Curves</a:t>
            </a:r>
          </a:p>
        </p:txBody>
      </p:sp>
      <p:pic>
        <p:nvPicPr>
          <p:cNvPr id="137" name="Image" descr="Image"/>
          <p:cNvPicPr>
            <a:picLocks noChangeAspect="1"/>
          </p:cNvPicPr>
          <p:nvPr/>
        </p:nvPicPr>
        <p:blipFill>
          <a:blip r:embed="rId2">
            <a:extLst/>
          </a:blip>
          <a:stretch>
            <a:fillRect/>
          </a:stretch>
        </p:blipFill>
        <p:spPr>
          <a:xfrm>
            <a:off x="746268" y="1362088"/>
            <a:ext cx="7164489" cy="5311445"/>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Conclusions"/>
          <p:cNvSpPr txBox="1"/>
          <p:nvPr>
            <p:ph type="title" idx="4294967295"/>
          </p:nvPr>
        </p:nvSpPr>
        <p:spPr>
          <a:xfrm>
            <a:off x="457200" y="-1"/>
            <a:ext cx="8229600" cy="1508126"/>
          </a:xfrm>
          <a:prstGeom prst="rect">
            <a:avLst/>
          </a:prstGeom>
        </p:spPr>
        <p:txBody>
          <a:bodyPr>
            <a:normAutofit fontScale="100000" lnSpcReduction="0"/>
          </a:bodyPr>
          <a:lstStyle>
            <a:lvl1pPr>
              <a:defRPr sz="6000"/>
            </a:lvl1pPr>
          </a:lstStyle>
          <a:p>
            <a:pPr/>
            <a:r>
              <a:t>Conclusions</a:t>
            </a:r>
          </a:p>
        </p:txBody>
      </p:sp>
      <p:pic>
        <p:nvPicPr>
          <p:cNvPr id="140" name="Image" descr="Image"/>
          <p:cNvPicPr>
            <a:picLocks noChangeAspect="1"/>
          </p:cNvPicPr>
          <p:nvPr/>
        </p:nvPicPr>
        <p:blipFill>
          <a:blip r:embed="rId2">
            <a:extLst/>
          </a:blip>
          <a:stretch>
            <a:fillRect/>
          </a:stretch>
        </p:blipFill>
        <p:spPr>
          <a:xfrm>
            <a:off x="705480" y="1660926"/>
            <a:ext cx="7808673" cy="2592480"/>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Questions About Nicholas and Steckel"/>
          <p:cNvSpPr txBox="1"/>
          <p:nvPr>
            <p:ph type="title" idx="4294967295"/>
          </p:nvPr>
        </p:nvSpPr>
        <p:spPr>
          <a:xfrm>
            <a:off x="279990" y="-1"/>
            <a:ext cx="8571576" cy="1054360"/>
          </a:xfrm>
          <a:prstGeom prst="rect">
            <a:avLst/>
          </a:prstGeom>
        </p:spPr>
        <p:txBody>
          <a:bodyPr>
            <a:normAutofit fontScale="100000" lnSpcReduction="0"/>
          </a:bodyPr>
          <a:lstStyle>
            <a:lvl1pPr defTabSz="278892">
              <a:defRPr sz="4209"/>
            </a:lvl1pPr>
          </a:lstStyle>
          <a:p>
            <a:pPr/>
            <a:r>
              <a:t>Questions About Nicholas and Steckel</a:t>
            </a:r>
          </a:p>
        </p:txBody>
      </p:sp>
      <p:sp>
        <p:nvSpPr>
          <p:cNvPr id="143" name="Transportees. What could go wrong with using transportees?…"/>
          <p:cNvSpPr txBox="1"/>
          <p:nvPr>
            <p:ph type="body" sz="half" idx="4294967295"/>
          </p:nvPr>
        </p:nvSpPr>
        <p:spPr>
          <a:xfrm>
            <a:off x="279990" y="1054358"/>
            <a:ext cx="8571576" cy="2845828"/>
          </a:xfrm>
          <a:prstGeom prst="rect">
            <a:avLst/>
          </a:prstGeom>
        </p:spPr>
        <p:txBody>
          <a:bodyPr>
            <a:normAutofit fontScale="100000" lnSpcReduction="0"/>
          </a:bodyPr>
          <a:lstStyle/>
          <a:p>
            <a:pPr marL="251326" indent="-251326" defTabSz="429768">
              <a:spcBef>
                <a:spcPts val="1100"/>
              </a:spcBef>
              <a:buFontTx/>
              <a:buAutoNum type="arabicPeriod" startAt="1"/>
              <a:defRPr sz="1879"/>
            </a:pPr>
            <a:r>
              <a:t>Transportees. What could go wrong with using transportees?</a:t>
            </a:r>
          </a:p>
          <a:p>
            <a:pPr marL="251326" indent="-251326" defTabSz="429768">
              <a:spcBef>
                <a:spcPts val="1100"/>
              </a:spcBef>
              <a:buFontTx/>
              <a:buAutoNum type="arabicPeriod" startAt="1"/>
              <a:defRPr sz="1879"/>
            </a:pPr>
            <a:r>
              <a:t>The urban/rural divide. Is this properly assessed as </a:t>
            </a:r>
            <a:r>
              <a:rPr i="1"/>
              <a:t>standard of living</a:t>
            </a:r>
            <a:r>
              <a:t> or </a:t>
            </a:r>
            <a:r>
              <a:rPr i="1"/>
              <a:t>utility</a:t>
            </a:r>
            <a:r>
              <a:t>?</a:t>
            </a:r>
          </a:p>
          <a:p>
            <a:pPr marL="251326" indent="-251326" defTabSz="429768">
              <a:spcBef>
                <a:spcPts val="1100"/>
              </a:spcBef>
              <a:buFontTx/>
              <a:buAutoNum type="arabicPeriod" startAt="1"/>
              <a:defRPr sz="1879"/>
            </a:pPr>
            <a:r>
              <a:t>When does the height decline take place?</a:t>
            </a:r>
          </a:p>
          <a:p>
            <a:pPr marL="251326" indent="-251326" defTabSz="429768">
              <a:spcBef>
                <a:spcPts val="1100"/>
              </a:spcBef>
              <a:buFontTx/>
              <a:buAutoNum type="arabicPeriod" startAt="1"/>
              <a:defRPr sz="1879"/>
            </a:pPr>
            <a:r>
              <a:t>Why isn’t there a height </a:t>
            </a:r>
            <a:r>
              <a:rPr i="1"/>
              <a:t>rise</a:t>
            </a:r>
            <a:r>
              <a:t>? Things are happening in this period to real wages…</a:t>
            </a:r>
          </a:p>
          <a:p>
            <a:pPr marL="251326" indent="-251326" defTabSz="429768">
              <a:spcBef>
                <a:spcPts val="1100"/>
              </a:spcBef>
              <a:buFontTx/>
              <a:buAutoNum type="arabicPeriod" startAt="1"/>
              <a:defRPr sz="1879"/>
            </a:pPr>
            <a:r>
              <a:t>Why is the urban-rural correlation not smaller? Not bigger?</a:t>
            </a:r>
          </a:p>
          <a:p>
            <a:pPr marL="251326" indent="-251326" defTabSz="429768">
              <a:spcBef>
                <a:spcPts val="1100"/>
              </a:spcBef>
              <a:buFontTx/>
              <a:buAutoNum type="arabicPeriod" startAt="1"/>
              <a:defRPr sz="1879"/>
            </a:pPr>
            <a:r>
              <a:t>What freaky thing is going on in urban heights for those born between 1784 and 1789?</a:t>
            </a:r>
          </a:p>
        </p:txBody>
      </p:sp>
      <p:pic>
        <p:nvPicPr>
          <p:cNvPr id="144" name="Image" descr="Image"/>
          <p:cNvPicPr>
            <a:picLocks noChangeAspect="1"/>
          </p:cNvPicPr>
          <p:nvPr/>
        </p:nvPicPr>
        <p:blipFill>
          <a:blip r:embed="rId2">
            <a:extLst/>
          </a:blip>
          <a:stretch>
            <a:fillRect/>
          </a:stretch>
        </p:blipFill>
        <p:spPr>
          <a:xfrm>
            <a:off x="279990" y="3900185"/>
            <a:ext cx="3366091" cy="2797870"/>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Lecture Next Time: Modern Economic Growth"/>
          <p:cNvSpPr txBox="1"/>
          <p:nvPr>
            <p:ph type="title" idx="4294967295"/>
          </p:nvPr>
        </p:nvSpPr>
        <p:spPr>
          <a:xfrm>
            <a:off x="277663" y="-1"/>
            <a:ext cx="8572501" cy="1270001"/>
          </a:xfrm>
          <a:prstGeom prst="rect">
            <a:avLst/>
          </a:prstGeom>
        </p:spPr>
        <p:txBody>
          <a:bodyPr>
            <a:normAutofit fontScale="100000" lnSpcReduction="0"/>
          </a:bodyPr>
          <a:lstStyle>
            <a:lvl1pPr defTabSz="214884">
              <a:defRPr sz="3759">
                <a:solidFill>
                  <a:srgbClr val="800000"/>
                </a:solidFill>
              </a:defRPr>
            </a:lvl1pPr>
          </a:lstStyle>
          <a:p>
            <a:pPr/>
            <a:r>
              <a:t>Lecture Next Time: Modern Economic Growth</a:t>
            </a:r>
          </a:p>
        </p:txBody>
      </p:sp>
      <p:sp>
        <p:nvSpPr>
          <p:cNvPr id="147" name="The three key numbers in this course are: 0.15, 0.44, 2.06—the annual percentage growth rates h of the useful-ideas stock in the Commercial Revolution, Industrial Revolution, and Modern Economic Growth periods. (Or perhaps 0.2, 0.9, 2.3—the numbers for “the West”.) But is it really best thought of as 2.06 (or 2.3)? And why is it so much bigger than 0.44 (or 0.9)?:…"/>
          <p:cNvSpPr txBox="1"/>
          <p:nvPr>
            <p:ph type="body" idx="4294967295"/>
          </p:nvPr>
        </p:nvSpPr>
        <p:spPr>
          <a:xfrm>
            <a:off x="277663" y="1270000"/>
            <a:ext cx="8572501" cy="5207000"/>
          </a:xfrm>
          <a:prstGeom prst="rect">
            <a:avLst/>
          </a:prstGeom>
        </p:spPr>
        <p:txBody>
          <a:bodyPr>
            <a:normAutofit fontScale="100000" lnSpcReduction="0"/>
          </a:bodyPr>
          <a:lstStyle/>
          <a:p>
            <a:pPr marL="0" indent="0">
              <a:buSzTx/>
              <a:buFontTx/>
              <a:buNone/>
              <a:defRPr b="1" sz="1700"/>
            </a:pPr>
            <a:r>
              <a:t>The three key numbers in this course are: 0.15, 0.44, 2.06—the annual percentage growth rates </a:t>
            </a:r>
            <a:r>
              <a:rPr i="1"/>
              <a:t>h</a:t>
            </a:r>
            <a:r>
              <a:t> of the useful-ideas stock in the Commercial Revolution, Industrial Revolution, and Modern Economic Growth periods. (Or perhaps 0.2, 0.9, 2.3—the numbers for “the West”.) But is it really best thought of as 2.06 (or 2.3)? And why is it so much bigger than 0.44 (or 0.9)?:</a:t>
            </a:r>
          </a:p>
          <a:p>
            <a:pPr marL="0" indent="0">
              <a:lnSpc>
                <a:spcPts val="3800"/>
              </a:lnSpc>
              <a:spcBef>
                <a:spcPts val="1200"/>
              </a:spcBef>
              <a:buSzTx/>
              <a:buFontTx/>
              <a:buNone/>
              <a:defRPr b="1" sz="1600">
                <a:solidFill>
                  <a:srgbClr val="2D3B45"/>
                </a:solidFill>
                <a:uFillTx/>
                <a:latin typeface="Helvetica Neue"/>
                <a:ea typeface="Helvetica Neue"/>
                <a:cs typeface="Helvetica Neue"/>
                <a:sym typeface="Helvetica Neue"/>
              </a:defRPr>
            </a:pPr>
          </a:p>
          <a:p>
            <a:pPr marL="0" indent="0">
              <a:lnSpc>
                <a:spcPts val="3800"/>
              </a:lnSpc>
              <a:spcBef>
                <a:spcPts val="1200"/>
              </a:spcBef>
              <a:buSzTx/>
              <a:buFontTx/>
              <a:buNone/>
              <a:defRPr b="1" sz="1600">
                <a:solidFill>
                  <a:srgbClr val="2D3B45"/>
                </a:solidFill>
                <a:uFillTx/>
                <a:latin typeface="Helvetica Neue"/>
                <a:ea typeface="Helvetica Neue"/>
                <a:cs typeface="Helvetica Neue"/>
                <a:sym typeface="Helvetica Neue"/>
              </a:defRPr>
            </a:pPr>
            <a:r>
              <a:t>Readings</a:t>
            </a:r>
            <a:r>
              <a:rPr b="0"/>
              <a:t>:</a:t>
            </a:r>
            <a:endParaRPr b="0"/>
          </a:p>
          <a:p>
            <a:pPr marL="457200" indent="-317500">
              <a:lnSpc>
                <a:spcPts val="3800"/>
              </a:lnSpc>
              <a:spcBef>
                <a:spcPts val="0"/>
              </a:spcBef>
              <a:buClr>
                <a:srgbClr val="2D3B45"/>
              </a:buClr>
              <a:buFont typeface="Helvetica Neue"/>
              <a:defRPr sz="1600">
                <a:solidFill>
                  <a:srgbClr val="2D3B45"/>
                </a:solidFill>
                <a:uFillTx/>
                <a:latin typeface="Helvetica Neue"/>
                <a:ea typeface="Helvetica Neue"/>
                <a:cs typeface="Helvetica Neue"/>
                <a:sym typeface="Helvetica Neue"/>
              </a:defRPr>
            </a:pPr>
            <a:r>
              <a:t>William D. Nordhaus (1997): </a:t>
            </a:r>
            <a:r>
              <a:rPr i="1"/>
              <a:t>Do Real-Output and Real-Wage Measures Capture Reality? The History of Lighting Suggests Not</a:t>
            </a:r>
            <a:r>
              <a:t> &lt;</a:t>
            </a:r>
            <a:r>
              <a:rPr u="sng">
                <a:solidFill>
                  <a:srgbClr val="0000FF"/>
                </a:solidFill>
                <a:uFill>
                  <a:solidFill>
                    <a:srgbClr val="0000FF"/>
                  </a:solidFill>
                </a:uFill>
                <a:hlinkClick r:id="rId2" invalidUrl="" action="" tgtFrame="" tooltip="" history="1" highlightClick="0" endSnd="0"/>
              </a:rPr>
              <a:t>http://www.nber.org/chapters/c6064</a:t>
            </a:r>
            <a:r>
              <a:t>&gt;</a:t>
            </a:r>
          </a:p>
          <a:p>
            <a:pPr marL="457200" indent="-317500">
              <a:lnSpc>
                <a:spcPts val="3800"/>
              </a:lnSpc>
              <a:spcBef>
                <a:spcPts val="0"/>
              </a:spcBef>
              <a:buClr>
                <a:srgbClr val="2D3B45"/>
              </a:buClr>
              <a:buFont typeface="Helvetica Neue"/>
              <a:defRPr sz="1600">
                <a:solidFill>
                  <a:srgbClr val="2D3B45"/>
                </a:solidFill>
                <a:uFillTx/>
                <a:latin typeface="Helvetica Neue"/>
                <a:ea typeface="Helvetica Neue"/>
                <a:cs typeface="Helvetica Neue"/>
                <a:sym typeface="Helvetica Neue"/>
              </a:defRPr>
            </a:pPr>
            <a:r>
              <a:t>Robert Gordon (2000): </a:t>
            </a:r>
            <a:r>
              <a:rPr i="1"/>
              <a:t>Interpreting the “One Big Wave” in Long-Term Productivity Growth</a:t>
            </a:r>
            <a:r>
              <a:t> &lt;</a:t>
            </a:r>
            <a:r>
              <a:rPr u="sng">
                <a:solidFill>
                  <a:srgbClr val="0000FF"/>
                </a:solidFill>
                <a:uFill>
                  <a:solidFill>
                    <a:srgbClr val="0000FF"/>
                  </a:solidFill>
                </a:uFill>
                <a:hlinkClick r:id="rId3" invalidUrl="" action="" tgtFrame="" tooltip="" history="1" highlightClick="0" endSnd="0"/>
              </a:rPr>
              <a:t>https://www.nber.org/papers/w7752.pdf</a:t>
            </a:r>
            <a:r>
              <a:t>&gt;</a:t>
            </a:r>
          </a:p>
          <a:p>
            <a:pPr marL="457200" indent="-317500">
              <a:lnSpc>
                <a:spcPts val="3800"/>
              </a:lnSpc>
              <a:spcBef>
                <a:spcPts val="0"/>
              </a:spcBef>
              <a:buClr>
                <a:srgbClr val="2D3B45"/>
              </a:buClr>
              <a:buFont typeface="Helvetica Neue"/>
              <a:defRPr sz="1600">
                <a:solidFill>
                  <a:srgbClr val="2D3B45"/>
                </a:solidFill>
                <a:uFillTx/>
                <a:latin typeface="Helvetica Neue"/>
                <a:ea typeface="Helvetica Neue"/>
                <a:cs typeface="Helvetica Neue"/>
                <a:sym typeface="Helvetica Neue"/>
              </a:defRPr>
            </a:pPr>
            <a:r>
              <a:t>Peter Thompson (2001): </a:t>
            </a:r>
            <a:r>
              <a:rPr i="1"/>
              <a:t>How Much Did the Liberty Shipbuilders Learn?  New Evidence for an Old Case Study</a:t>
            </a:r>
            <a:r>
              <a:t> &lt;</a:t>
            </a:r>
            <a:r>
              <a:rPr u="sng">
                <a:solidFill>
                  <a:srgbClr val="0000FF"/>
                </a:solidFill>
                <a:uFill>
                  <a:solidFill>
                    <a:srgbClr val="0000FF"/>
                  </a:solidFill>
                </a:uFill>
                <a:hlinkClick r:id="rId4" invalidUrl="" action="" tgtFrame="" tooltip="" history="1" highlightClick="0" endSnd="0"/>
              </a:rPr>
              <a:t>http://www.jstor.org/stable/pdfplus/10.1086/318605.pdf</a:t>
            </a:r>
            <a:r>
              <a:t>&gt;</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Catch Our Breath…"/>
          <p:cNvSpPr txBox="1"/>
          <p:nvPr>
            <p:ph type="title"/>
          </p:nvPr>
        </p:nvSpPr>
        <p:spPr>
          <a:xfrm>
            <a:off x="390757" y="-1"/>
            <a:ext cx="8255001" cy="1587501"/>
          </a:xfrm>
          <a:prstGeom prst="rect">
            <a:avLst/>
          </a:prstGeom>
        </p:spPr>
        <p:txBody>
          <a:bodyPr/>
          <a:lstStyle>
            <a:lvl1pPr>
              <a:defRPr>
                <a:solidFill>
                  <a:srgbClr val="800000"/>
                </a:solidFill>
              </a:defRPr>
            </a:lvl1pPr>
          </a:lstStyle>
          <a:p>
            <a:pPr/>
            <a:r>
              <a:t>Catch Our Breath…</a:t>
            </a:r>
          </a:p>
        </p:txBody>
      </p:sp>
      <p:sp>
        <p:nvSpPr>
          <p:cNvPr id="150" name="Ask a couple of questions?…"/>
          <p:cNvSpPr txBox="1"/>
          <p:nvPr>
            <p:ph type="body" sz="half" idx="1"/>
          </p:nvPr>
        </p:nvSpPr>
        <p:spPr>
          <a:xfrm>
            <a:off x="390757" y="1508814"/>
            <a:ext cx="4127501" cy="4762501"/>
          </a:xfrm>
          <a:prstGeom prst="rect">
            <a:avLst/>
          </a:prstGeom>
        </p:spPr>
        <p:txBody>
          <a:bodyPr anchor="t"/>
          <a:lstStyle/>
          <a:p>
            <a:pPr>
              <a:spcBef>
                <a:spcPts val="800"/>
              </a:spcBef>
            </a:pPr>
            <a:r>
              <a:t>Ask a couple of questions? </a:t>
            </a:r>
          </a:p>
          <a:p>
            <a:pPr>
              <a:spcBef>
                <a:spcPts val="800"/>
              </a:spcBef>
            </a:pPr>
            <a:r>
              <a:t>Make a couple of comments?</a:t>
            </a:r>
          </a:p>
          <a:p>
            <a:pPr>
              <a:spcBef>
                <a:spcPts val="800"/>
              </a:spcBef>
            </a:pPr>
            <a:r>
              <a:t>Any more readings to recommend?</a:t>
            </a:r>
          </a:p>
        </p:txBody>
      </p:sp>
      <p:pic>
        <p:nvPicPr>
          <p:cNvPr id="151" name="Image" descr="Image"/>
          <p:cNvPicPr>
            <a:picLocks noChangeAspect="1"/>
          </p:cNvPicPr>
          <p:nvPr/>
        </p:nvPicPr>
        <p:blipFill>
          <a:blip r:embed="rId2">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Notes…"/>
          <p:cNvSpPr txBox="1"/>
          <p:nvPr>
            <p:ph type="title"/>
          </p:nvPr>
        </p:nvSpPr>
        <p:spPr>
          <a:xfrm>
            <a:off x="390757" y="-1"/>
            <a:ext cx="8255001" cy="1587501"/>
          </a:xfrm>
          <a:prstGeom prst="rect">
            <a:avLst/>
          </a:prstGeom>
        </p:spPr>
        <p:txBody>
          <a:bodyPr/>
          <a:lstStyle>
            <a:lvl1pPr>
              <a:defRPr>
                <a:solidFill>
                  <a:srgbClr val="800000"/>
                </a:solidFill>
              </a:defRPr>
            </a:lvl1pPr>
          </a:lstStyle>
          <a:p>
            <a:pPr/>
            <a:r>
              <a:t>Notes…</a:t>
            </a:r>
          </a:p>
        </p:txBody>
      </p:sp>
      <p:sp>
        <p:nvSpPr>
          <p:cNvPr id="154" name="Body"/>
          <p:cNvSpPr txBox="1"/>
          <p:nvPr>
            <p:ph type="body" sz="half" idx="1"/>
          </p:nvPr>
        </p:nvSpPr>
        <p:spPr>
          <a:xfrm>
            <a:off x="390757" y="1508814"/>
            <a:ext cx="4127501" cy="4087583"/>
          </a:xfrm>
          <a:prstGeom prst="rect">
            <a:avLst/>
          </a:prstGeom>
        </p:spPr>
        <p:txBody>
          <a:bodyPr anchor="t"/>
          <a:lstStyle/>
          <a:p>
            <a:pPr>
              <a:spcBef>
                <a:spcPts val="800"/>
              </a:spcBef>
            </a:pPr>
          </a:p>
        </p:txBody>
      </p:sp>
      <p:pic>
        <p:nvPicPr>
          <p:cNvPr id="155" name="Image" descr="Image"/>
          <p:cNvPicPr>
            <a:picLocks noChangeAspect="1"/>
          </p:cNvPicPr>
          <p:nvPr/>
        </p:nvPicPr>
        <p:blipFill>
          <a:blip r:embed="rId2">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Allen’s Assertion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Allen’s Assertions</a:t>
            </a:r>
          </a:p>
        </p:txBody>
      </p:sp>
      <p:sp>
        <p:nvSpPr>
          <p:cNvPr id="6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62" name="Image" descr="Image"/>
          <p:cNvPicPr>
            <a:picLocks noChangeAspect="1"/>
          </p:cNvPicPr>
          <p:nvPr/>
        </p:nvPicPr>
        <p:blipFill>
          <a:blip r:embed="rId2">
            <a:extLst/>
          </a:blip>
          <a:stretch>
            <a:fillRect/>
          </a:stretch>
        </p:blipFill>
        <p:spPr>
          <a:xfrm>
            <a:off x="277663" y="1270000"/>
            <a:ext cx="3606828" cy="2448614"/>
          </a:xfrm>
          <a:prstGeom prst="rect">
            <a:avLst/>
          </a:prstGeom>
          <a:ln w="12700">
            <a:miter lim="400000"/>
          </a:ln>
        </p:spPr>
      </p:pic>
      <p:sp>
        <p:nvSpPr>
          <p:cNvPr id="63" name="For ‘the west’ the largest multiplicative jump up comes with the Industrial Revolution…"/>
          <p:cNvSpPr txBox="1"/>
          <p:nvPr>
            <p:ph type="body" sz="half" idx="4294967295"/>
          </p:nvPr>
        </p:nvSpPr>
        <p:spPr>
          <a:xfrm>
            <a:off x="277663" y="3887175"/>
            <a:ext cx="8572501" cy="2653006"/>
          </a:xfrm>
          <a:prstGeom prst="rect">
            <a:avLst/>
          </a:prstGeom>
        </p:spPr>
        <p:txBody>
          <a:bodyPr>
            <a:normAutofit fontScale="100000" lnSpcReduction="0"/>
          </a:bodyPr>
          <a:lstStyle/>
          <a:p>
            <a:pPr marL="151597" indent="-151597" defTabSz="288036">
              <a:buFontTx/>
              <a:defRPr sz="1512">
                <a:latin typeface="Times New Roman"/>
                <a:ea typeface="Times New Roman"/>
                <a:cs typeface="Times New Roman"/>
                <a:sym typeface="Times New Roman"/>
              </a:defRPr>
            </a:pPr>
            <a:r>
              <a:t>For ‘the west’ the largest multiplicative jump up comes with the Industrial Revolution</a:t>
            </a:r>
          </a:p>
          <a:p>
            <a:pPr lvl="1" marL="391627" indent="-151597" defTabSz="288036">
              <a:buFontTx/>
              <a:buChar char="•"/>
              <a:defRPr sz="1512">
                <a:latin typeface="Times New Roman"/>
                <a:ea typeface="Times New Roman"/>
                <a:cs typeface="Times New Roman"/>
                <a:sym typeface="Times New Roman"/>
              </a:defRPr>
            </a:pPr>
            <a:r>
              <a:t>And Allen wants to argue that the further upward jump to MEG is then baked in the cake</a:t>
            </a:r>
          </a:p>
          <a:p>
            <a:pPr lvl="1" marL="391627" indent="-151597" defTabSz="288036">
              <a:buFontTx/>
              <a:buChar char="•"/>
              <a:defRPr sz="1512">
                <a:latin typeface="Times New Roman"/>
                <a:ea typeface="Times New Roman"/>
                <a:cs typeface="Times New Roman"/>
                <a:sym typeface="Times New Roman"/>
              </a:defRPr>
            </a:pPr>
            <a:r>
              <a:t>Steam &amp; iron &amp; machine tools ⇒ inevitable development of the technologies of the “Second Industrial Revolution”: electricity, organic chemicals, internal combustion engines, advanced materials, &amp;c….</a:t>
            </a:r>
          </a:p>
          <a:p>
            <a:pPr marL="151597" indent="-151597" defTabSz="288036">
              <a:buFontTx/>
              <a:defRPr sz="1512">
                <a:latin typeface="Times New Roman"/>
                <a:ea typeface="Times New Roman"/>
                <a:cs typeface="Times New Roman"/>
                <a:sym typeface="Times New Roman"/>
              </a:defRPr>
            </a:pPr>
            <a:r>
              <a:t>First generation industrial-revolution technologies profitable to deploy only at the center</a:t>
            </a:r>
          </a:p>
          <a:p>
            <a:pPr marL="151597" indent="-151597" defTabSz="288036">
              <a:buFontTx/>
              <a:defRPr sz="1512">
                <a:latin typeface="Times New Roman"/>
                <a:ea typeface="Times New Roman"/>
                <a:cs typeface="Times New Roman"/>
                <a:sym typeface="Times New Roman"/>
              </a:defRPr>
            </a:pPr>
            <a:r>
              <a:t>Second generation industrial-revolution technologies profitable to deploy in “the west”</a:t>
            </a:r>
          </a:p>
          <a:p>
            <a:pPr marL="151597" indent="-151597" defTabSz="288036">
              <a:buFontTx/>
              <a:defRPr sz="1512">
                <a:latin typeface="Times New Roman"/>
                <a:ea typeface="Times New Roman"/>
                <a:cs typeface="Times New Roman"/>
                <a:sym typeface="Times New Roman"/>
              </a:defRPr>
            </a:pPr>
            <a:r>
              <a:t>Third generation industrial-revolution technologies profitable to deploy everywhere</a:t>
            </a:r>
          </a:p>
          <a:p>
            <a:pPr marL="151597" indent="-151597" defTabSz="288036">
              <a:buFontTx/>
              <a:defRPr sz="1512">
                <a:latin typeface="Times New Roman"/>
                <a:ea typeface="Times New Roman"/>
                <a:cs typeface="Times New Roman"/>
                <a:sym typeface="Times New Roman"/>
              </a:defRPr>
            </a:pPr>
            <a:r>
              <a:t>But—according to Allen—no first generation profitability, no first generation industrial-revolution technologies…</a:t>
            </a:r>
          </a:p>
        </p:txBody>
      </p:sp>
      <p:pic>
        <p:nvPicPr>
          <p:cNvPr id="64" name="Image" descr="Image"/>
          <p:cNvPicPr>
            <a:picLocks noChangeAspect="1"/>
          </p:cNvPicPr>
          <p:nvPr/>
        </p:nvPicPr>
        <p:blipFill>
          <a:blip r:embed="rId3">
            <a:extLst/>
          </a:blip>
          <a:stretch>
            <a:fillRect/>
          </a:stretch>
        </p:blipFill>
        <p:spPr>
          <a:xfrm>
            <a:off x="3945426" y="1270000"/>
            <a:ext cx="4904738" cy="2448614"/>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 name="Reading Allen"/>
          <p:cNvSpPr txBox="1"/>
          <p:nvPr>
            <p:ph type="title" idx="4294967295"/>
          </p:nvPr>
        </p:nvSpPr>
        <p:spPr>
          <a:xfrm>
            <a:off x="277663" y="-1"/>
            <a:ext cx="8572501" cy="1270001"/>
          </a:xfrm>
          <a:prstGeom prst="rect">
            <a:avLst/>
          </a:prstGeom>
        </p:spPr>
        <p:txBody>
          <a:bodyPr>
            <a:normAutofit fontScale="100000" lnSpcReduction="0"/>
          </a:bodyPr>
          <a:lstStyle>
            <a:lvl1pPr defTabSz="443484">
              <a:defRPr sz="7663">
                <a:solidFill>
                  <a:srgbClr val="800000"/>
                </a:solidFill>
              </a:defRPr>
            </a:lvl1pPr>
          </a:lstStyle>
          <a:p>
            <a:pPr/>
            <a:r>
              <a:t>Reading Allen</a:t>
            </a:r>
          </a:p>
        </p:txBody>
      </p:sp>
      <p:sp>
        <p:nvSpPr>
          <p:cNvPr id="67" name="Robert C. Allen (2011): Why the Industrial Revolution Was British: Commerce, Induced Invention and the Scientific Revolution &lt;http://onlinelibrary.wiley.com/doi/10.1111/j.1468-0289.2010.00532.x/pdf&gt;:…"/>
          <p:cNvSpPr txBox="1"/>
          <p:nvPr>
            <p:ph type="body" idx="4294967295"/>
          </p:nvPr>
        </p:nvSpPr>
        <p:spPr>
          <a:xfrm>
            <a:off x="277663" y="1270000"/>
            <a:ext cx="8572501" cy="5207000"/>
          </a:xfrm>
          <a:prstGeom prst="rect">
            <a:avLst/>
          </a:prstGeom>
        </p:spPr>
        <p:txBody>
          <a:bodyPr>
            <a:normAutofit fontScale="100000" lnSpcReduction="0"/>
          </a:bodyPr>
          <a:lstStyle/>
          <a:p>
            <a:pPr marL="0" indent="0" defTabSz="333756">
              <a:spcBef>
                <a:spcPts val="800"/>
              </a:spcBef>
              <a:buSzTx/>
              <a:buFontTx/>
              <a:buNone/>
              <a:defRPr b="1" sz="1752">
                <a:latin typeface="+mj-lt"/>
                <a:ea typeface="+mj-ea"/>
                <a:cs typeface="+mj-cs"/>
                <a:sym typeface="Helvetica"/>
              </a:defRPr>
            </a:pPr>
            <a:r>
              <a:t>Robert C. Allen (2011): Why the Industrial Revolution Was British: Commerce, Induced Invention and the Scientific Revolution &lt;</a:t>
            </a:r>
            <a:r>
              <a:rPr u="sng">
                <a:solidFill>
                  <a:srgbClr val="0000FF"/>
                </a:solidFill>
                <a:uFill>
                  <a:solidFill>
                    <a:srgbClr val="0000FF"/>
                  </a:solidFill>
                </a:uFill>
                <a:hlinkClick r:id="rId2" invalidUrl="" action="" tgtFrame="" tooltip="" history="1" highlightClick="0" endSnd="0"/>
              </a:rPr>
              <a:t>http://onlinelibrary.wiley.com/doi/10.1111/j.1468-0289.2010.00532.x/pdf</a:t>
            </a:r>
            <a:r>
              <a:t>&gt;:</a:t>
            </a:r>
          </a:p>
          <a:p>
            <a:pPr marL="175661" indent="-175661" defTabSz="333756">
              <a:spcBef>
                <a:spcPts val="800"/>
              </a:spcBef>
              <a:buFontTx/>
              <a:defRPr sz="1752">
                <a:latin typeface="Times New Roman"/>
                <a:ea typeface="Times New Roman"/>
                <a:cs typeface="Times New Roman"/>
                <a:sym typeface="Times New Roman"/>
              </a:defRPr>
            </a:pPr>
            <a:r>
              <a:t>Britain had a unique wage and price structure in the eighteenth century, and that structure is a key to explaining the inventions of the industrial revolution: </a:t>
            </a:r>
          </a:p>
          <a:p>
            <a:pPr lvl="1" marL="453791" indent="-175661" defTabSz="333756">
              <a:spcBef>
                <a:spcPts val="800"/>
              </a:spcBef>
              <a:buFontTx/>
              <a:buChar char="•"/>
              <a:defRPr sz="1752">
                <a:latin typeface="Times New Roman"/>
                <a:ea typeface="Times New Roman"/>
                <a:cs typeface="Times New Roman"/>
                <a:sym typeface="Times New Roman"/>
              </a:defRPr>
            </a:pPr>
            <a:r>
              <a:t>British wages were very high by international standards, and energy was very cheap. </a:t>
            </a:r>
          </a:p>
          <a:p>
            <a:pPr lvl="1" marL="453791" indent="-175661" defTabSz="333756">
              <a:spcBef>
                <a:spcPts val="800"/>
              </a:spcBef>
              <a:buFontTx/>
              <a:buChar char="•"/>
              <a:defRPr sz="1752">
                <a:latin typeface="Times New Roman"/>
                <a:ea typeface="Times New Roman"/>
                <a:cs typeface="Times New Roman"/>
                <a:sym typeface="Times New Roman"/>
              </a:defRPr>
            </a:pPr>
            <a:r>
              <a:t>This configuration led British firms to invent technologies that substituted capital and energy for labour. </a:t>
            </a:r>
          </a:p>
          <a:p>
            <a:pPr lvl="1" marL="453791" indent="-175661" defTabSz="333756">
              <a:spcBef>
                <a:spcPts val="800"/>
              </a:spcBef>
              <a:buFontTx/>
              <a:buChar char="•"/>
              <a:defRPr sz="1752">
                <a:latin typeface="Times New Roman"/>
                <a:ea typeface="Times New Roman"/>
                <a:cs typeface="Times New Roman"/>
                <a:sym typeface="Times New Roman"/>
              </a:defRPr>
            </a:pPr>
            <a:r>
              <a:t>And when technology was first invented, it was only profitable to use it in Britain.</a:t>
            </a:r>
          </a:p>
          <a:p>
            <a:pPr lvl="1" marL="453791" indent="-175661" defTabSz="333756">
              <a:spcBef>
                <a:spcPts val="800"/>
              </a:spcBef>
              <a:buFontTx/>
              <a:buChar char="•"/>
              <a:defRPr sz="1752">
                <a:latin typeface="Times New Roman"/>
                <a:ea typeface="Times New Roman"/>
                <a:cs typeface="Times New Roman"/>
                <a:sym typeface="Times New Roman"/>
              </a:defRPr>
            </a:pPr>
            <a:r>
              <a:t>High wages also increased the supply of technology by enabling British people to acquire education and training. </a:t>
            </a:r>
          </a:p>
          <a:p>
            <a:pPr marL="175661" indent="-175661" defTabSz="333756">
              <a:spcBef>
                <a:spcPts val="800"/>
              </a:spcBef>
              <a:buFontTx/>
              <a:defRPr sz="1752">
                <a:latin typeface="Times New Roman"/>
                <a:ea typeface="Times New Roman"/>
                <a:cs typeface="Times New Roman"/>
                <a:sym typeface="Times New Roman"/>
              </a:defRPr>
            </a:pPr>
            <a:r>
              <a:t>Britain’s wage and price structure was the result of the country’s success in international trade, and that owed much to mercantilism and imperialism. </a:t>
            </a:r>
          </a:p>
          <a:p>
            <a:pPr marL="175661" indent="-175661" defTabSz="333756">
              <a:spcBef>
                <a:spcPts val="800"/>
              </a:spcBef>
              <a:buFontTx/>
              <a:defRPr sz="1752">
                <a:latin typeface="Times New Roman"/>
                <a:ea typeface="Times New Roman"/>
                <a:cs typeface="Times New Roman"/>
                <a:sym typeface="Times New Roman"/>
              </a:defRPr>
            </a:pPr>
            <a:r>
              <a:t>Eventually it was improved enough that it became cost-effective abroad. </a:t>
            </a:r>
          </a:p>
          <a:p>
            <a:pPr marL="175661" indent="-175661" defTabSz="333756">
              <a:spcBef>
                <a:spcPts val="800"/>
              </a:spcBef>
              <a:buFontTx/>
              <a:defRPr sz="1752">
                <a:latin typeface="Times New Roman"/>
                <a:ea typeface="Times New Roman"/>
                <a:cs typeface="Times New Roman"/>
                <a:sym typeface="Times New Roman"/>
              </a:defRPr>
            </a:pPr>
            <a:r>
              <a:t>When the ‘tipping point’ occurred, foreign countries adopted the technology in its most advanced form…”</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0" name="“Subsistence Basket” Wages"/>
          <p:cNvSpPr txBox="1"/>
          <p:nvPr>
            <p:ph type="title" idx="4294967295"/>
          </p:nvPr>
        </p:nvSpPr>
        <p:spPr>
          <a:xfrm>
            <a:off x="457200" y="-1"/>
            <a:ext cx="8229600" cy="1508126"/>
          </a:xfrm>
          <a:prstGeom prst="rect">
            <a:avLst/>
          </a:prstGeom>
        </p:spPr>
        <p:txBody>
          <a:bodyPr>
            <a:normAutofit fontScale="100000" lnSpcReduction="0"/>
          </a:bodyPr>
          <a:lstStyle>
            <a:lvl1pPr defTabSz="416052">
              <a:defRPr sz="5460"/>
            </a:lvl1pPr>
          </a:lstStyle>
          <a:p>
            <a:pPr/>
            <a:r>
              <a:t>“Subsistence Basket” Wages</a:t>
            </a:r>
          </a:p>
        </p:txBody>
      </p:sp>
      <p:sp>
        <p:nvSpPr>
          <p:cNvPr id="71" name="But this is an input rather than an output to the process of generating modern economic growth…"/>
          <p:cNvSpPr txBox="1"/>
          <p:nvPr>
            <p:ph type="body" idx="4294967295"/>
          </p:nvPr>
        </p:nvSpPr>
        <p:spPr>
          <a:xfrm>
            <a:off x="457200" y="1600200"/>
            <a:ext cx="8229600" cy="4655195"/>
          </a:xfrm>
          <a:prstGeom prst="rect">
            <a:avLst/>
          </a:prstGeom>
        </p:spPr>
        <p:txBody>
          <a:bodyPr>
            <a:normAutofit fontScale="100000" lnSpcReduction="0"/>
          </a:bodyPr>
          <a:lstStyle>
            <a:lvl1pPr marL="342899" indent="-342899">
              <a:defRPr sz="1800"/>
            </a:lvl1pPr>
          </a:lstStyle>
          <a:p>
            <a:pPr/>
            <a:r>
              <a:t>But this is an input rather than an output to the process of generating modern economic growth…</a:t>
            </a:r>
          </a:p>
        </p:txBody>
      </p:sp>
      <p:pic>
        <p:nvPicPr>
          <p:cNvPr id="72" name="Subsistence_Ratios_for_Laborers.png" descr="Subsistence_Ratios_for_Laborers.png"/>
          <p:cNvPicPr>
            <a:picLocks noChangeAspect="0"/>
          </p:cNvPicPr>
          <p:nvPr/>
        </p:nvPicPr>
        <p:blipFill>
          <a:blip r:embed="rId2">
            <a:extLst/>
          </a:blip>
          <a:stretch>
            <a:fillRect/>
          </a:stretch>
        </p:blipFill>
        <p:spPr>
          <a:xfrm>
            <a:off x="457200" y="2355618"/>
            <a:ext cx="8229600" cy="3899778"/>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Robert Allen: Rule, Brittania!"/>
          <p:cNvSpPr txBox="1"/>
          <p:nvPr>
            <p:ph type="title" idx="4294967295"/>
          </p:nvPr>
        </p:nvSpPr>
        <p:spPr>
          <a:xfrm>
            <a:off x="457200" y="-111471"/>
            <a:ext cx="8229600" cy="1529109"/>
          </a:xfrm>
          <a:prstGeom prst="rect">
            <a:avLst/>
          </a:prstGeom>
        </p:spPr>
        <p:txBody>
          <a:bodyPr>
            <a:normAutofit fontScale="100000" lnSpcReduction="0"/>
          </a:bodyPr>
          <a:lstStyle>
            <a:lvl1pPr>
              <a:defRPr sz="4400">
                <a:solidFill>
                  <a:srgbClr val="000000"/>
                </a:solidFill>
              </a:defRPr>
            </a:lvl1pPr>
          </a:lstStyle>
          <a:p>
            <a:pPr/>
            <a:r>
              <a:t>Robert Allen: Rule, Brittania!</a:t>
            </a:r>
          </a:p>
        </p:txBody>
      </p:sp>
      <p:sp>
        <p:nvSpPr>
          <p:cNvPr id="75" name="Britain had uniquely high real wages…"/>
          <p:cNvSpPr txBox="1"/>
          <p:nvPr>
            <p:ph type="body" sz="half" idx="4294967295"/>
          </p:nvPr>
        </p:nvSpPr>
        <p:spPr>
          <a:xfrm>
            <a:off x="457200" y="1417637"/>
            <a:ext cx="3149600" cy="5080001"/>
          </a:xfrm>
          <a:prstGeom prst="rect">
            <a:avLst/>
          </a:prstGeom>
        </p:spPr>
        <p:txBody>
          <a:bodyPr>
            <a:normAutofit fontScale="100000" lnSpcReduction="0"/>
          </a:bodyPr>
          <a:lstStyle/>
          <a:p>
            <a:pPr marL="267461" indent="-267461" defTabSz="356615">
              <a:lnSpc>
                <a:spcPct val="80000"/>
              </a:lnSpc>
              <a:spcBef>
                <a:spcPts val="500"/>
              </a:spcBef>
              <a:defRPr sz="2496"/>
            </a:pPr>
            <a:r>
              <a:t>Britain had uniquely high real wages</a:t>
            </a:r>
          </a:p>
          <a:p>
            <a:pPr lvl="1" marL="624077" indent="-267461" defTabSz="356615">
              <a:lnSpc>
                <a:spcPct val="80000"/>
              </a:lnSpc>
              <a:spcBef>
                <a:spcPts val="500"/>
              </a:spcBef>
              <a:buChar char="•"/>
              <a:defRPr sz="2496"/>
            </a:pPr>
            <a:r>
              <a:t>Why? Northwest European marriage pattern?</a:t>
            </a:r>
          </a:p>
          <a:p>
            <a:pPr lvl="1" marL="624077" indent="-267461" defTabSz="356615">
              <a:lnSpc>
                <a:spcPct val="80000"/>
              </a:lnSpc>
              <a:spcBef>
                <a:spcPts val="500"/>
              </a:spcBef>
              <a:buChar char="•"/>
              <a:defRPr sz="2496"/>
            </a:pPr>
            <a:r>
              <a:t>Why? Yeoman smallholder legacy of the Bubonic Plague?</a:t>
            </a:r>
          </a:p>
          <a:p>
            <a:pPr lvl="1" marL="624077" indent="-267461" defTabSz="356615">
              <a:lnSpc>
                <a:spcPct val="80000"/>
              </a:lnSpc>
              <a:spcBef>
                <a:spcPts val="500"/>
              </a:spcBef>
              <a:buChar char="•"/>
              <a:defRPr sz="2496"/>
            </a:pPr>
            <a:r>
              <a:t>Why? The British navy and the British empire and the fiscal-military state?</a:t>
            </a:r>
          </a:p>
        </p:txBody>
      </p:sp>
      <p:pic>
        <p:nvPicPr>
          <p:cNvPr id="76" name="Subsistence_Ratios_for_Laborers.png" descr="Subsistence_Ratios_for_Laborers.png"/>
          <p:cNvPicPr>
            <a:picLocks noChangeAspect="0"/>
          </p:cNvPicPr>
          <p:nvPr/>
        </p:nvPicPr>
        <p:blipFill>
          <a:blip r:embed="rId2">
            <a:extLst/>
          </a:blip>
          <a:stretch>
            <a:fillRect/>
          </a:stretch>
        </p:blipFill>
        <p:spPr>
          <a:xfrm>
            <a:off x="3606799" y="1417637"/>
            <a:ext cx="5080001" cy="50800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Rule, Brittania! II"/>
          <p:cNvSpPr txBox="1"/>
          <p:nvPr>
            <p:ph type="title" idx="4294967295"/>
          </p:nvPr>
        </p:nvSpPr>
        <p:spPr>
          <a:xfrm>
            <a:off x="457200" y="0"/>
            <a:ext cx="8229600" cy="1417638"/>
          </a:xfrm>
          <a:prstGeom prst="rect">
            <a:avLst/>
          </a:prstGeom>
        </p:spPr>
        <p:txBody>
          <a:bodyPr>
            <a:normAutofit fontScale="100000" lnSpcReduction="0"/>
          </a:bodyPr>
          <a:lstStyle>
            <a:lvl1pPr>
              <a:defRPr sz="8000"/>
            </a:lvl1pPr>
          </a:lstStyle>
          <a:p>
            <a:pPr/>
            <a:r>
              <a:t>Rule, Brittania! II</a:t>
            </a:r>
          </a:p>
        </p:txBody>
      </p:sp>
      <p:sp>
        <p:nvSpPr>
          <p:cNvPr id="79" name="Britain—not London so much as Newcastle, and Manchester—had a uniquely cheap real price of energy…"/>
          <p:cNvSpPr txBox="1"/>
          <p:nvPr>
            <p:ph type="body" sz="half" idx="4294967295"/>
          </p:nvPr>
        </p:nvSpPr>
        <p:spPr>
          <a:xfrm>
            <a:off x="457200" y="1417637"/>
            <a:ext cx="3149600" cy="5080001"/>
          </a:xfrm>
          <a:prstGeom prst="rect">
            <a:avLst/>
          </a:prstGeom>
        </p:spPr>
        <p:txBody>
          <a:bodyPr>
            <a:normAutofit fontScale="100000" lnSpcReduction="0"/>
          </a:bodyPr>
          <a:lstStyle/>
          <a:p>
            <a:pPr marL="222884" indent="-222884" defTabSz="297179">
              <a:lnSpc>
                <a:spcPct val="80000"/>
              </a:lnSpc>
              <a:spcBef>
                <a:spcPts val="400"/>
              </a:spcBef>
              <a:defRPr sz="2080"/>
            </a:pPr>
            <a:r>
              <a:t>Britain—not London so much as Newcastle, and Manchester—had a uniquely cheap real price of energy</a:t>
            </a:r>
          </a:p>
          <a:p>
            <a:pPr marL="222884" indent="-222884" defTabSz="297179">
              <a:lnSpc>
                <a:spcPct val="80000"/>
              </a:lnSpc>
              <a:spcBef>
                <a:spcPts val="400"/>
              </a:spcBef>
              <a:defRPr sz="2080"/>
            </a:pPr>
            <a:r>
              <a:t>Why? Coal at the surface?</a:t>
            </a:r>
          </a:p>
          <a:p>
            <a:pPr marL="222884" indent="-222884" defTabSz="297179">
              <a:lnSpc>
                <a:spcPct val="80000"/>
              </a:lnSpc>
              <a:spcBef>
                <a:spcPts val="400"/>
              </a:spcBef>
              <a:defRPr sz="2080"/>
            </a:pPr>
            <a:r>
              <a:t>Why? Coal on navigable water?</a:t>
            </a:r>
          </a:p>
          <a:p>
            <a:pPr marL="222884" indent="-222884" defTabSz="297179">
              <a:lnSpc>
                <a:spcPct val="80000"/>
              </a:lnSpc>
              <a:spcBef>
                <a:spcPts val="400"/>
              </a:spcBef>
              <a:defRPr sz="2080"/>
            </a:pPr>
            <a:r>
              <a:t>Why? Wet coal mines?</a:t>
            </a:r>
          </a:p>
          <a:p>
            <a:pPr marL="222884" indent="-222884" defTabSz="297179">
              <a:lnSpc>
                <a:spcPct val="80000"/>
              </a:lnSpc>
              <a:spcBef>
                <a:spcPts val="400"/>
              </a:spcBef>
              <a:defRPr sz="2080"/>
            </a:pPr>
            <a:r>
              <a:t>Only in Britain would the first generation of steam engines be both (a) useful and (b) profitable</a:t>
            </a:r>
          </a:p>
          <a:p>
            <a:pPr marL="222884" indent="-222884" defTabSz="297179">
              <a:lnSpc>
                <a:spcPct val="80000"/>
              </a:lnSpc>
              <a:spcBef>
                <a:spcPts val="400"/>
              </a:spcBef>
              <a:defRPr sz="2080"/>
            </a:pPr>
            <a:r>
              <a:t>Eighteenth-century Lancashire the only escape from Malthusian agrarian poverty</a:t>
            </a:r>
          </a:p>
        </p:txBody>
      </p:sp>
      <p:pic>
        <p:nvPicPr>
          <p:cNvPr id="80" name="onlinelibrary_wiley_com_store_10_1111_j_1468-0289_2010_00532_x_asset_j_1468-0289_2010_00532_x_pdf_jsessionid_1C827982CF103D2075036A1E8416FE4D_f02t02_v_1_t_ijx6j95u_s_cfe3647ba86f1d6094aecabeb76eded1483e1a8f.png" descr="onlinelibrary_wiley_com_store_10_1111_j_1468-0289_2010_00532_x_asset_j_1468-0289_2010_00532_x_pdf_jsessionid_1C827982CF103D2075036A1E8416FE4D_f02t02_v_1_t_ijx6j95u_s_cfe3647ba86f1d6094aecabeb76eded1483e1a8f.png"/>
          <p:cNvPicPr>
            <a:picLocks noChangeAspect="0"/>
          </p:cNvPicPr>
          <p:nvPr/>
        </p:nvPicPr>
        <p:blipFill>
          <a:blip r:embed="rId2">
            <a:extLst/>
          </a:blip>
          <a:stretch>
            <a:fillRect/>
          </a:stretch>
        </p:blipFill>
        <p:spPr>
          <a:xfrm>
            <a:off x="3606799" y="1292804"/>
            <a:ext cx="5080001" cy="5080002"/>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Questions About Allen"/>
          <p:cNvSpPr txBox="1"/>
          <p:nvPr>
            <p:ph type="title" idx="4294967295"/>
          </p:nvPr>
        </p:nvSpPr>
        <p:spPr>
          <a:xfrm>
            <a:off x="279990" y="-1"/>
            <a:ext cx="8571576" cy="1054360"/>
          </a:xfrm>
          <a:prstGeom prst="rect">
            <a:avLst/>
          </a:prstGeom>
        </p:spPr>
        <p:txBody>
          <a:bodyPr>
            <a:normAutofit fontScale="100000" lnSpcReduction="0"/>
          </a:bodyPr>
          <a:lstStyle>
            <a:lvl1pPr defTabSz="411479">
              <a:defRPr sz="6210"/>
            </a:lvl1pPr>
          </a:lstStyle>
          <a:p>
            <a:pPr/>
            <a:r>
              <a:t>Questions About Allen</a:t>
            </a:r>
          </a:p>
        </p:txBody>
      </p:sp>
      <p:sp>
        <p:nvSpPr>
          <p:cNvPr id="83" name="What supports are needed for the fact that a first-generation steam engine would be profitable to lead to the actual invention and then deployment of first-generation steam engines?…"/>
          <p:cNvSpPr txBox="1"/>
          <p:nvPr>
            <p:ph type="body" idx="4294967295"/>
          </p:nvPr>
        </p:nvSpPr>
        <p:spPr>
          <a:xfrm>
            <a:off x="279990" y="1054358"/>
            <a:ext cx="8571576" cy="3360426"/>
          </a:xfrm>
          <a:prstGeom prst="rect">
            <a:avLst/>
          </a:prstGeom>
        </p:spPr>
        <p:txBody>
          <a:bodyPr>
            <a:normAutofit fontScale="100000" lnSpcReduction="0"/>
          </a:bodyPr>
          <a:lstStyle/>
          <a:p>
            <a:pPr marL="229936" indent="-229936" defTabSz="393192">
              <a:spcBef>
                <a:spcPts val="1000"/>
              </a:spcBef>
              <a:buFontTx/>
              <a:buAutoNum type="arabicPeriod" startAt="1"/>
              <a:defRPr sz="1720"/>
            </a:pPr>
            <a:r>
              <a:t>What supports are needed for the fact that a first-generation steam engine would be </a:t>
            </a:r>
            <a:r>
              <a:rPr i="1"/>
              <a:t>profitable </a:t>
            </a:r>
            <a:r>
              <a:t>to lead to the actual invention and then deployment of first-generation steam engines?</a:t>
            </a:r>
          </a:p>
          <a:p>
            <a:pPr marL="229936" indent="-229936" defTabSz="393192">
              <a:spcBef>
                <a:spcPts val="1000"/>
              </a:spcBef>
              <a:buFontTx/>
              <a:buAutoNum type="arabicPeriod" startAt="1"/>
              <a:defRPr sz="1720"/>
            </a:pPr>
            <a:r>
              <a:t>What supports are needed for “tinkerers” to turn first-generation into second- and third-generation steam engines?</a:t>
            </a:r>
          </a:p>
          <a:p>
            <a:pPr marL="229936" indent="-229936" defTabSz="393192">
              <a:spcBef>
                <a:spcPts val="1000"/>
              </a:spcBef>
              <a:buFontTx/>
              <a:buAutoNum type="arabicPeriod" startAt="1"/>
              <a:defRPr sz="1720"/>
            </a:pPr>
            <a:r>
              <a:t>How about textile machinery and the iron masters? Water power worked fine for them, right? How is it that they fit into this particular mix?</a:t>
            </a:r>
          </a:p>
          <a:p>
            <a:pPr marL="229936" indent="-229936" defTabSz="393192">
              <a:spcBef>
                <a:spcPts val="1000"/>
              </a:spcBef>
              <a:buFontTx/>
              <a:buAutoNum type="arabicPeriod" startAt="1"/>
              <a:defRPr sz="1720"/>
            </a:pPr>
            <a:r>
              <a:t>Could the Industrial Revolution have ground to a halt without the factor price configuration that supported steam?</a:t>
            </a:r>
          </a:p>
          <a:p>
            <a:pPr marL="229936" indent="-229936" defTabSz="393192">
              <a:spcBef>
                <a:spcPts val="1000"/>
              </a:spcBef>
              <a:buFontTx/>
              <a:buAutoNum type="arabicPeriod" startAt="1"/>
              <a:defRPr sz="1720"/>
            </a:pPr>
            <a:r>
              <a:t>What % of non-necessities consumption are pepper and wine, books, and textiles, anyway?</a:t>
            </a:r>
          </a:p>
        </p:txBody>
      </p:sp>
      <p:pic>
        <p:nvPicPr>
          <p:cNvPr id="84" name="Image" descr="Image"/>
          <p:cNvPicPr>
            <a:picLocks noChangeAspect="1"/>
          </p:cNvPicPr>
          <p:nvPr/>
        </p:nvPicPr>
        <p:blipFill>
          <a:blip r:embed="rId2">
            <a:extLst/>
          </a:blip>
          <a:stretch>
            <a:fillRect/>
          </a:stretch>
        </p:blipFill>
        <p:spPr>
          <a:xfrm>
            <a:off x="279990" y="4726035"/>
            <a:ext cx="2873225" cy="1884211"/>
          </a:xfrm>
          <a:prstGeom prst="rect">
            <a:avLst/>
          </a:prstGeom>
          <a:ln w="12700">
            <a:miter lim="400000"/>
          </a:ln>
        </p:spPr>
      </p:pic>
      <p:pic>
        <p:nvPicPr>
          <p:cNvPr id="85" name="Image" descr="Image"/>
          <p:cNvPicPr>
            <a:picLocks noChangeAspect="1"/>
          </p:cNvPicPr>
          <p:nvPr/>
        </p:nvPicPr>
        <p:blipFill>
          <a:blip r:embed="rId3">
            <a:extLst/>
          </a:blip>
          <a:stretch>
            <a:fillRect/>
          </a:stretch>
        </p:blipFill>
        <p:spPr>
          <a:xfrm>
            <a:off x="279990" y="4546333"/>
            <a:ext cx="2745451" cy="179703"/>
          </a:xfrm>
          <a:prstGeom prst="rect">
            <a:avLst/>
          </a:prstGeom>
          <a:ln w="12700">
            <a:miter lim="400000"/>
          </a:ln>
        </p:spPr>
      </p:pic>
      <p:pic>
        <p:nvPicPr>
          <p:cNvPr id="86" name="Image" descr="Image"/>
          <p:cNvPicPr>
            <a:picLocks noChangeAspect="1"/>
          </p:cNvPicPr>
          <p:nvPr/>
        </p:nvPicPr>
        <p:blipFill>
          <a:blip r:embed="rId4">
            <a:extLst/>
          </a:blip>
          <a:stretch>
            <a:fillRect/>
          </a:stretch>
        </p:blipFill>
        <p:spPr>
          <a:xfrm>
            <a:off x="3025440" y="4726035"/>
            <a:ext cx="2789673" cy="1915417"/>
          </a:xfrm>
          <a:prstGeom prst="rect">
            <a:avLst/>
          </a:prstGeom>
          <a:ln w="12700">
            <a:miter lim="400000"/>
          </a:ln>
        </p:spPr>
      </p:pic>
      <p:pic>
        <p:nvPicPr>
          <p:cNvPr id="87" name="Image" descr="Image"/>
          <p:cNvPicPr>
            <a:picLocks noChangeAspect="1"/>
          </p:cNvPicPr>
          <p:nvPr/>
        </p:nvPicPr>
        <p:blipFill>
          <a:blip r:embed="rId5">
            <a:extLst/>
          </a:blip>
          <a:stretch>
            <a:fillRect/>
          </a:stretch>
        </p:blipFill>
        <p:spPr>
          <a:xfrm>
            <a:off x="3153214" y="4537134"/>
            <a:ext cx="2541024" cy="188902"/>
          </a:xfrm>
          <a:prstGeom prst="rect">
            <a:avLst/>
          </a:prstGeom>
          <a:ln w="12700">
            <a:miter lim="400000"/>
          </a:ln>
        </p:spPr>
      </p:pic>
      <p:pic>
        <p:nvPicPr>
          <p:cNvPr id="88" name="Image" descr="Image"/>
          <p:cNvPicPr>
            <a:picLocks noChangeAspect="1"/>
          </p:cNvPicPr>
          <p:nvPr/>
        </p:nvPicPr>
        <p:blipFill>
          <a:blip r:embed="rId6">
            <a:extLst/>
          </a:blip>
          <a:stretch>
            <a:fillRect/>
          </a:stretch>
        </p:blipFill>
        <p:spPr>
          <a:xfrm>
            <a:off x="5694237" y="4757241"/>
            <a:ext cx="2802465" cy="1884211"/>
          </a:xfrm>
          <a:prstGeom prst="rect">
            <a:avLst/>
          </a:prstGeom>
          <a:ln w="12700">
            <a:miter lim="400000"/>
          </a:ln>
        </p:spPr>
      </p:pic>
      <p:pic>
        <p:nvPicPr>
          <p:cNvPr id="89" name="Image" descr="Image"/>
          <p:cNvPicPr>
            <a:picLocks noChangeAspect="1"/>
          </p:cNvPicPr>
          <p:nvPr/>
        </p:nvPicPr>
        <p:blipFill>
          <a:blip r:embed="rId7">
            <a:extLst/>
          </a:blip>
          <a:stretch>
            <a:fillRect/>
          </a:stretch>
        </p:blipFill>
        <p:spPr>
          <a:xfrm>
            <a:off x="5989773" y="4537134"/>
            <a:ext cx="2327552" cy="252438"/>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Reading Temin"/>
          <p:cNvSpPr txBox="1"/>
          <p:nvPr>
            <p:ph type="title" idx="4294967295"/>
          </p:nvPr>
        </p:nvSpPr>
        <p:spPr>
          <a:xfrm>
            <a:off x="277663" y="-1"/>
            <a:ext cx="8572501" cy="1270001"/>
          </a:xfrm>
          <a:prstGeom prst="rect">
            <a:avLst/>
          </a:prstGeom>
        </p:spPr>
        <p:txBody>
          <a:bodyPr>
            <a:normAutofit fontScale="100000" lnSpcReduction="0"/>
          </a:bodyPr>
          <a:lstStyle>
            <a:lvl1pPr defTabSz="443484">
              <a:defRPr sz="7663">
                <a:solidFill>
                  <a:srgbClr val="800000"/>
                </a:solidFill>
              </a:defRPr>
            </a:lvl1pPr>
          </a:lstStyle>
          <a:p>
            <a:pPr/>
            <a:r>
              <a:t>Reading Temin</a:t>
            </a:r>
          </a:p>
        </p:txBody>
      </p:sp>
      <p:sp>
        <p:nvSpPr>
          <p:cNvPr id="92" name="Peter Temin (1997): Two Views of the British Industrial Revolution &lt;http://www.jstor.org/stable/pdfplus/2951107.pdf&gt;:"/>
          <p:cNvSpPr txBox="1"/>
          <p:nvPr>
            <p:ph type="body" sz="quarter" idx="4294967295"/>
          </p:nvPr>
        </p:nvSpPr>
        <p:spPr>
          <a:xfrm>
            <a:off x="277663" y="1270000"/>
            <a:ext cx="8572501" cy="127000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Peter Temin (1997): Two Views of the British Industrial Revolution &lt;</a:t>
            </a:r>
            <a:r>
              <a:rPr u="sng">
                <a:solidFill>
                  <a:srgbClr val="0000FF"/>
                </a:solidFill>
                <a:uFill>
                  <a:solidFill>
                    <a:srgbClr val="0000FF"/>
                  </a:solidFill>
                </a:uFill>
                <a:hlinkClick r:id="rId2" invalidUrl="" action="" tgtFrame="" tooltip="" history="1" highlightClick="0" endSnd="0"/>
              </a:rPr>
              <a:t>http://www.jstor.org/stable/pdfplus/2951107.pdf</a:t>
            </a:r>
            <a:r>
              <a:t>&gt;:</a:t>
            </a:r>
          </a:p>
        </p:txBody>
      </p:sp>
      <p:pic>
        <p:nvPicPr>
          <p:cNvPr id="93" name="Image" descr="Image"/>
          <p:cNvPicPr>
            <a:picLocks noChangeAspect="1"/>
          </p:cNvPicPr>
          <p:nvPr/>
        </p:nvPicPr>
        <p:blipFill>
          <a:blip r:embed="rId3">
            <a:extLst/>
          </a:blip>
          <a:stretch>
            <a:fillRect/>
          </a:stretch>
        </p:blipFill>
        <p:spPr>
          <a:xfrm>
            <a:off x="687156" y="2715211"/>
            <a:ext cx="7613279" cy="3910054"/>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